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80"/>
  </p:notesMasterIdLst>
  <p:sldIdLst>
    <p:sldId id="256" r:id="rId2"/>
    <p:sldId id="257" r:id="rId3"/>
    <p:sldId id="258" r:id="rId4"/>
    <p:sldId id="462" r:id="rId5"/>
    <p:sldId id="262" r:id="rId6"/>
    <p:sldId id="263" r:id="rId7"/>
    <p:sldId id="293" r:id="rId8"/>
    <p:sldId id="278" r:id="rId9"/>
    <p:sldId id="297" r:id="rId10"/>
    <p:sldId id="298" r:id="rId11"/>
    <p:sldId id="279" r:id="rId12"/>
    <p:sldId id="302" r:id="rId13"/>
    <p:sldId id="303" r:id="rId14"/>
    <p:sldId id="309" r:id="rId15"/>
    <p:sldId id="413" r:id="rId16"/>
    <p:sldId id="461" r:id="rId17"/>
    <p:sldId id="316" r:id="rId18"/>
    <p:sldId id="411" r:id="rId19"/>
    <p:sldId id="310" r:id="rId20"/>
    <p:sldId id="317" r:id="rId21"/>
    <p:sldId id="318" r:id="rId22"/>
    <p:sldId id="311" r:id="rId23"/>
    <p:sldId id="320" r:id="rId24"/>
    <p:sldId id="321" r:id="rId25"/>
    <p:sldId id="322" r:id="rId26"/>
    <p:sldId id="414" r:id="rId27"/>
    <p:sldId id="323" r:id="rId28"/>
    <p:sldId id="412" r:id="rId29"/>
    <p:sldId id="313" r:id="rId30"/>
    <p:sldId id="314" r:id="rId31"/>
    <p:sldId id="315" r:id="rId32"/>
    <p:sldId id="415" r:id="rId33"/>
    <p:sldId id="337" r:id="rId34"/>
    <p:sldId id="341" r:id="rId35"/>
    <p:sldId id="339" r:id="rId36"/>
    <p:sldId id="340" r:id="rId37"/>
    <p:sldId id="336" r:id="rId38"/>
    <p:sldId id="342" r:id="rId39"/>
    <p:sldId id="344" r:id="rId40"/>
    <p:sldId id="360" r:id="rId41"/>
    <p:sldId id="416" r:id="rId42"/>
    <p:sldId id="463" r:id="rId43"/>
    <p:sldId id="328" r:id="rId44"/>
    <p:sldId id="372" r:id="rId45"/>
    <p:sldId id="403" r:id="rId46"/>
    <p:sldId id="460" r:id="rId47"/>
    <p:sldId id="458" r:id="rId48"/>
    <p:sldId id="348" r:id="rId49"/>
    <p:sldId id="312" r:id="rId50"/>
    <p:sldId id="361" r:id="rId51"/>
    <p:sldId id="353" r:id="rId52"/>
    <p:sldId id="365" r:id="rId53"/>
    <p:sldId id="373" r:id="rId54"/>
    <p:sldId id="363" r:id="rId55"/>
    <p:sldId id="362" r:id="rId56"/>
    <p:sldId id="459" r:id="rId57"/>
    <p:sldId id="351" r:id="rId58"/>
    <p:sldId id="352" r:id="rId59"/>
    <p:sldId id="417" r:id="rId60"/>
    <p:sldId id="332" r:id="rId61"/>
    <p:sldId id="333" r:id="rId62"/>
    <p:sldId id="334" r:id="rId63"/>
    <p:sldId id="335" r:id="rId64"/>
    <p:sldId id="418" r:id="rId65"/>
    <p:sldId id="454" r:id="rId66"/>
    <p:sldId id="455" r:id="rId67"/>
    <p:sldId id="456" r:id="rId68"/>
    <p:sldId id="429" r:id="rId69"/>
    <p:sldId id="435" r:id="rId70"/>
    <p:sldId id="445" r:id="rId71"/>
    <p:sldId id="446" r:id="rId72"/>
    <p:sldId id="448" r:id="rId73"/>
    <p:sldId id="449" r:id="rId74"/>
    <p:sldId id="451" r:id="rId75"/>
    <p:sldId id="450" r:id="rId76"/>
    <p:sldId id="452" r:id="rId77"/>
    <p:sldId id="453" r:id="rId78"/>
    <p:sldId id="457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B162"/>
    <a:srgbClr val="FFF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 autoAdjust="0"/>
    <p:restoredTop sz="90945" autoAdjust="0"/>
  </p:normalViewPr>
  <p:slideViewPr>
    <p:cSldViewPr snapToGrid="0">
      <p:cViewPr varScale="1">
        <p:scale>
          <a:sx n="119" d="100"/>
          <a:sy n="119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DDA8A-9D1F-4C7F-B1EE-72BBD1D52C4E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6E756-8349-42EE-9B1C-CB336749A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Installing Anaconda on your computer is very easy.</a:t>
            </a:r>
          </a:p>
          <a:p>
            <a:endParaRPr lang="en-US" dirty="0"/>
          </a:p>
          <a:p>
            <a:r>
              <a:rPr lang="en-US" dirty="0"/>
              <a:t>All you have to do is to go to this website and download the Anaconda installer that is compatible with your Operating System.</a:t>
            </a:r>
          </a:p>
          <a:p>
            <a:r>
              <a:rPr lang="en-US" dirty="0"/>
              <a:t>Once you download the installer, execute the installer and simply follow the instruction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39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8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78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8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4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37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99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vs unary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09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51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84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11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36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0812-1142-4964-BA03-C6D39DA85C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02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0812-1142-4964-BA03-C6D39DA85C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0812-1142-4964-BA03-C6D39DA85C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51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22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5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71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broadcasting in lab 2?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01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14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11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28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46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MO: I think it would be useful to have a 2D example to explain the difference between the top and bottom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47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99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78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21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168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9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039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0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84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92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4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88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4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06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664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63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43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971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597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68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485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Breakpoint,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556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E756-8349-42EE-9B1C-CB336749A9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20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7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36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5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AEF10-6C47-4EBB-8A4B-3FB956A63D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1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849A-C42B-4DB2-AD98-C987559963E2}" type="datetime1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1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C2C1-1B5E-44A9-BB12-4C08B2559F83}" type="datetime1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9B53F-9E0F-48CB-BAF5-16AFECF98E9B}" type="datetime1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8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C11B-F180-4551-A5BB-6CE943ABC68C}" type="datetime1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56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B714E-2DDD-4204-BBA1-B31E1A6592D4}" type="datetime1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1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587C-3579-4379-B903-C88E4D44A166}" type="datetime1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5C409-A06B-45FE-8E4A-501B603CE942}" type="datetime1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E47E-82FF-492D-A259-C11EEB4944D7}" type="datetime1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1006-2724-4EAE-9357-0CE6AC4CC675}" type="datetime1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5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3466D-0BD1-44D2-B562-4F4F2CE24660}" type="datetime1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1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87ABC-4AF4-451A-BC8B-1A4A0FED936A}" type="datetime1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9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0C4F6-3DBB-4711-BF10-C2A65486F9D9}" type="datetime1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580F-7B10-422B-AFF4-E31DE5B05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7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www.dataquest.io/blog/jupyter-notebook-tutoria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Jupy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colab.research.google.com/notebooks/intro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13" Type="http://schemas.openxmlformats.org/officeDocument/2006/relationships/slide" Target="slide78.xml"/><Relationship Id="rId3" Type="http://schemas.openxmlformats.org/officeDocument/2006/relationships/slide" Target="slide3.xml"/><Relationship Id="rId7" Type="http://schemas.openxmlformats.org/officeDocument/2006/relationships/slide" Target="slide41.xml"/><Relationship Id="rId12" Type="http://schemas.openxmlformats.org/officeDocument/2006/relationships/slide" Target="slide6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slide" Target="slide66.xml"/><Relationship Id="rId5" Type="http://schemas.openxmlformats.org/officeDocument/2006/relationships/slide" Target="slide26.xml"/><Relationship Id="rId10" Type="http://schemas.openxmlformats.org/officeDocument/2006/relationships/slide" Target="slide65.xml"/><Relationship Id="rId4" Type="http://schemas.openxmlformats.org/officeDocument/2006/relationships/slide" Target="slide15.xml"/><Relationship Id="rId9" Type="http://schemas.openxmlformats.org/officeDocument/2006/relationships/slide" Target="slide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11" Type="http://schemas.openxmlformats.org/officeDocument/2006/relationships/image" Target="../media/image2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44E3107-D2EA-4E11-8D47-94B341A8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13D912-06C3-4D6A-8AB5-52130DF0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78" y="143094"/>
            <a:ext cx="743696" cy="90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8138E3-E45F-42BB-A16F-E09FCF52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88" y="0"/>
            <a:ext cx="1186626" cy="11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F7CEE4-AD3F-4757-8881-62FBB63B94C5}"/>
              </a:ext>
            </a:extLst>
          </p:cNvPr>
          <p:cNvSpPr txBox="1"/>
          <p:nvPr/>
        </p:nvSpPr>
        <p:spPr>
          <a:xfrm>
            <a:off x="1526183" y="2079244"/>
            <a:ext cx="9139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7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LAB 1: </a:t>
            </a:r>
          </a:p>
          <a:p>
            <a:pPr algn="ctr"/>
            <a:r>
              <a:rPr lang="en-US" sz="5400" spc="7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PYTHON FOUNDATION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50C10-0037-4CB0-B510-630798C9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92D6A-A424-4677-9A9F-6E6919AD0086}"/>
              </a:ext>
            </a:extLst>
          </p:cNvPr>
          <p:cNvSpPr txBox="1"/>
          <p:nvPr/>
        </p:nvSpPr>
        <p:spPr>
          <a:xfrm>
            <a:off x="284271" y="5305174"/>
            <a:ext cx="5010794" cy="131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 Extra Light" panose="020B0204020104020204" pitchFamily="34" charset="0"/>
              </a:rPr>
              <a:t>University of Washington, Seattle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badi Extra Light" panose="020B0204020104020204" pitchFamily="34" charset="0"/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213098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E9008-B4B9-4AAF-A7D3-7F5521AB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28" y="2190898"/>
            <a:ext cx="8955977" cy="1619863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2ADE3A19-F643-4620-9BCE-50702EB330AF}"/>
              </a:ext>
            </a:extLst>
          </p:cNvPr>
          <p:cNvSpPr txBox="1">
            <a:spLocks/>
          </p:cNvSpPr>
          <p:nvPr/>
        </p:nvSpPr>
        <p:spPr>
          <a:xfrm>
            <a:off x="2826441" y="1779837"/>
            <a:ext cx="1866666" cy="41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cs typeface="Arial" panose="020B0604020202020204" pitchFamily="34" charset="0"/>
              </a:rPr>
              <a:t>Notebook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7C5BC-01EE-4965-9730-F8C84FEAEED4}"/>
              </a:ext>
            </a:extLst>
          </p:cNvPr>
          <p:cNvSpPr/>
          <p:nvPr/>
        </p:nvSpPr>
        <p:spPr>
          <a:xfrm>
            <a:off x="2701400" y="2190898"/>
            <a:ext cx="562680" cy="25335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D4EB9B-1F83-4FE0-BFB5-1A46E2697DA5}"/>
              </a:ext>
            </a:extLst>
          </p:cNvPr>
          <p:cNvSpPr/>
          <p:nvPr/>
        </p:nvSpPr>
        <p:spPr>
          <a:xfrm>
            <a:off x="1747228" y="2491792"/>
            <a:ext cx="3981923" cy="24748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6184306E-BA65-4268-9F48-541A2A811EA0}"/>
              </a:ext>
            </a:extLst>
          </p:cNvPr>
          <p:cNvSpPr txBox="1">
            <a:spLocks/>
          </p:cNvSpPr>
          <p:nvPr/>
        </p:nvSpPr>
        <p:spPr>
          <a:xfrm>
            <a:off x="5749990" y="2363656"/>
            <a:ext cx="1866666" cy="41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cs typeface="Arial" panose="020B0604020202020204" pitchFamily="34" charset="0"/>
              </a:rPr>
              <a:t>Tool bar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3FA45-EB77-4337-8C6E-395F59BE28BD}"/>
              </a:ext>
            </a:extLst>
          </p:cNvPr>
          <p:cNvSpPr/>
          <p:nvPr/>
        </p:nvSpPr>
        <p:spPr>
          <a:xfrm>
            <a:off x="4651426" y="2774717"/>
            <a:ext cx="934821" cy="24748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17A4FFD-529A-461D-9B04-89627F834727}"/>
              </a:ext>
            </a:extLst>
          </p:cNvPr>
          <p:cNvSpPr txBox="1">
            <a:spLocks/>
          </p:cNvSpPr>
          <p:nvPr/>
        </p:nvSpPr>
        <p:spPr>
          <a:xfrm>
            <a:off x="5586248" y="2851822"/>
            <a:ext cx="3626155" cy="41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cs typeface="Arial" panose="020B0604020202020204" pitchFamily="34" charset="0"/>
              </a:rPr>
              <a:t>Cell type (code, markdown, raw)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DF984036-44F3-4854-8B14-CA685D9869E4}"/>
              </a:ext>
            </a:extLst>
          </p:cNvPr>
          <p:cNvSpPr txBox="1">
            <a:spLocks/>
          </p:cNvSpPr>
          <p:nvPr/>
        </p:nvSpPr>
        <p:spPr>
          <a:xfrm>
            <a:off x="485292" y="2464921"/>
            <a:ext cx="1316751" cy="5572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cs typeface="Arial" panose="020B0604020202020204" pitchFamily="34" charset="0"/>
              </a:rPr>
              <a:t>Cell </a:t>
            </a:r>
          </a:p>
          <a:p>
            <a:r>
              <a:rPr lang="en-US" sz="1800" dirty="0">
                <a:latin typeface="+mn-lt"/>
                <a:cs typeface="Arial" panose="020B0604020202020204" pitchFamily="34" charset="0"/>
              </a:rPr>
              <a:t>control bar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D042EB-58C7-47F1-8DFE-F05EA719B39C}"/>
              </a:ext>
            </a:extLst>
          </p:cNvPr>
          <p:cNvSpPr/>
          <p:nvPr/>
        </p:nvSpPr>
        <p:spPr>
          <a:xfrm>
            <a:off x="1736808" y="2774717"/>
            <a:ext cx="2904199" cy="24748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662E4E-9464-4236-918F-B3A3F7AA6BC5}"/>
              </a:ext>
            </a:extLst>
          </p:cNvPr>
          <p:cNvSpPr/>
          <p:nvPr/>
        </p:nvSpPr>
        <p:spPr>
          <a:xfrm>
            <a:off x="9932126" y="2491792"/>
            <a:ext cx="791919" cy="247487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554D4760-9964-4864-8993-35BCC0BCEB4F}"/>
              </a:ext>
            </a:extLst>
          </p:cNvPr>
          <p:cNvSpPr txBox="1">
            <a:spLocks/>
          </p:cNvSpPr>
          <p:nvPr/>
        </p:nvSpPr>
        <p:spPr>
          <a:xfrm>
            <a:off x="10769077" y="2223995"/>
            <a:ext cx="1043111" cy="695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  <a:cs typeface="Arial" panose="020B0604020202020204" pitchFamily="34" charset="0"/>
              </a:rPr>
              <a:t>Python </a:t>
            </a:r>
          </a:p>
          <a:p>
            <a:r>
              <a:rPr lang="en-US" sz="1800" dirty="0">
                <a:latin typeface="+mn-lt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82821036-61C0-4277-A243-9069B32731D7}"/>
              </a:ext>
            </a:extLst>
          </p:cNvPr>
          <p:cNvSpPr txBox="1">
            <a:spLocks/>
          </p:cNvSpPr>
          <p:nvPr/>
        </p:nvSpPr>
        <p:spPr>
          <a:xfrm>
            <a:off x="9661206" y="3643441"/>
            <a:ext cx="1623057" cy="4110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latin typeface="+mn-lt"/>
                <a:cs typeface="Arial" panose="020B0604020202020204" pitchFamily="34" charset="0"/>
              </a:rPr>
              <a:t>Jupyter</a:t>
            </a:r>
            <a:r>
              <a:rPr lang="en-US" sz="1800" dirty="0">
                <a:latin typeface="+mn-lt"/>
                <a:cs typeface="Arial" panose="020B0604020202020204" pitchFamily="34" charset="0"/>
              </a:rPr>
              <a:t> Cell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CFE6FD-8324-4E97-A740-45752BB491CB}"/>
              </a:ext>
            </a:extLst>
          </p:cNvPr>
          <p:cNvSpPr/>
          <p:nvPr/>
        </p:nvSpPr>
        <p:spPr>
          <a:xfrm>
            <a:off x="2214638" y="3265945"/>
            <a:ext cx="8346408" cy="38120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4AFF96D6-F24A-4D1D-80C7-81AA4A7CF1C8}"/>
              </a:ext>
            </a:extLst>
          </p:cNvPr>
          <p:cNvSpPr txBox="1">
            <a:spLocks/>
          </p:cNvSpPr>
          <p:nvPr/>
        </p:nvSpPr>
        <p:spPr>
          <a:xfrm>
            <a:off x="536092" y="5025990"/>
            <a:ext cx="10748171" cy="1024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>
                <a:cs typeface="Arial" panose="020B0604020202020204" pitchFamily="34" charset="0"/>
              </a:rPr>
              <a:t>See </a:t>
            </a:r>
            <a:r>
              <a:rPr lang="en-US" sz="2400" dirty="0">
                <a:solidFill>
                  <a:srgbClr val="FF0000"/>
                </a:solidFill>
                <a:latin typeface="+mj-lt"/>
                <a:hlinkClick r:id="rId4"/>
              </a:rPr>
              <a:t>https://www.dataquest.io/blog/jupyter-notebook-tutorial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to familiarize yourself with basic controls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10</a:t>
            </a:fld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C4010F01-9952-4A24-9C3D-AE23C55F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3">
            <a:extLst>
              <a:ext uri="{FF2B5EF4-FFF2-40B4-BE49-F238E27FC236}">
                <a16:creationId xmlns:a16="http://schemas.microsoft.com/office/drawing/2014/main" id="{302106E5-7C80-4489-8595-C8D8F6E6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49262"/>
            <a:ext cx="11454063" cy="928765"/>
          </a:xfrm>
        </p:spPr>
        <p:txBody>
          <a:bodyPr>
            <a:noAutofit/>
          </a:bodyPr>
          <a:lstStyle/>
          <a:p>
            <a:pPr algn="ctr"/>
            <a:r>
              <a:rPr lang="en-US" sz="54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Jupyter</a:t>
            </a:r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76786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AD3F640-9659-442A-88C4-F416FC05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28" y="1954960"/>
            <a:ext cx="2915271" cy="291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2A9D4-7AF6-4571-9216-EE61D1A55A8C}"/>
              </a:ext>
            </a:extLst>
          </p:cNvPr>
          <p:cNvSpPr txBox="1"/>
          <p:nvPr/>
        </p:nvSpPr>
        <p:spPr>
          <a:xfrm>
            <a:off x="252335" y="2461997"/>
            <a:ext cx="83180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4D5156"/>
                </a:solidFill>
                <a:effectLst/>
                <a:latin typeface="+mj-lt"/>
                <a:cs typeface="Arial" panose="020B0604020202020204" pitchFamily="34" charset="0"/>
              </a:rPr>
              <a:t>A free </a:t>
            </a:r>
            <a:r>
              <a:rPr lang="en-US" sz="2400" b="0" i="0" u="none" strike="noStrike" dirty="0" err="1">
                <a:solidFill>
                  <a:srgbClr val="4D5156"/>
                </a:solidFill>
                <a:effectLst/>
                <a:latin typeface="+mj-lt"/>
                <a:cs typeface="Arial" panose="020B0604020202020204" pitchFamily="34" charset="0"/>
                <a:hlinkClick r:id="rId4" tooltip="Jupy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+mj-lt"/>
                <a:cs typeface="Arial" panose="020B0604020202020204" pitchFamily="34" charset="0"/>
              </a:rPr>
              <a:t> notebook environment that runs in the cloud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Saves in Google drive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Github</a:t>
            </a: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 commit style code sharing with others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Maximum runtime of 12hrs (Free version)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Pre-equipped with latest scientific packages (</a:t>
            </a:r>
            <a:r>
              <a:rPr lang="en-US" sz="2400" dirty="0" err="1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Numpy</a:t>
            </a: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Scipy</a:t>
            </a: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etc</a:t>
            </a: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A4412-0689-4BA9-BCBA-332E0FDA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C576BDD-DB67-4FA0-8557-4DBA6434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27349"/>
            <a:ext cx="11454063" cy="83251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-US" sz="54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Colaboratory</a:t>
            </a:r>
            <a:endParaRPr lang="en-US" sz="54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0CDEF41-B090-4723-B970-23DA85EA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03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ABBAA3D-BBC6-4D27-8F84-BD05DF07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4" r="45187" b="49000"/>
          <a:stretch/>
        </p:blipFill>
        <p:spPr>
          <a:xfrm>
            <a:off x="2205990" y="2402263"/>
            <a:ext cx="8563970" cy="3837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47E95-B6F0-41E9-B95B-202FC5C1558A}"/>
              </a:ext>
            </a:extLst>
          </p:cNvPr>
          <p:cNvSpPr txBox="1"/>
          <p:nvPr/>
        </p:nvSpPr>
        <p:spPr>
          <a:xfrm>
            <a:off x="3592830" y="1755750"/>
            <a:ext cx="7560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https://colab.research.google.com/notebooks/intro.ipynb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860B891-F18E-42EB-BE91-7AF39DB255B2}"/>
              </a:ext>
            </a:extLst>
          </p:cNvPr>
          <p:cNvSpPr txBox="1">
            <a:spLocks/>
          </p:cNvSpPr>
          <p:nvPr/>
        </p:nvSpPr>
        <p:spPr>
          <a:xfrm>
            <a:off x="210820" y="1597609"/>
            <a:ext cx="3191507" cy="68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Tutorial to </a:t>
            </a:r>
            <a:r>
              <a:rPr lang="en-US" sz="3600" dirty="0" err="1"/>
              <a:t>Colab</a:t>
            </a:r>
            <a:endParaRPr lang="en-US" sz="36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6ABDF1-8E64-4878-9CE5-56A94BC5ADCC}"/>
              </a:ext>
            </a:extLst>
          </p:cNvPr>
          <p:cNvCxnSpPr>
            <a:cxnSpLocks/>
          </p:cNvCxnSpPr>
          <p:nvPr/>
        </p:nvCxnSpPr>
        <p:spPr>
          <a:xfrm>
            <a:off x="6008370" y="2252724"/>
            <a:ext cx="0" cy="62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87D9BB-1C96-48C9-BE6C-C5E289EEFFFB}"/>
              </a:ext>
            </a:extLst>
          </p:cNvPr>
          <p:cNvCxnSpPr>
            <a:cxnSpLocks/>
          </p:cNvCxnSpPr>
          <p:nvPr/>
        </p:nvCxnSpPr>
        <p:spPr>
          <a:xfrm>
            <a:off x="1804140" y="2879370"/>
            <a:ext cx="75882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896B71-0B6B-472F-96A9-24FB504DF756}"/>
              </a:ext>
            </a:extLst>
          </p:cNvPr>
          <p:cNvSpPr txBox="1"/>
          <p:nvPr/>
        </p:nvSpPr>
        <p:spPr>
          <a:xfrm>
            <a:off x="188383" y="2463871"/>
            <a:ext cx="1894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Create new Notebook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D3EE65-D840-40D1-A44D-3A761399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ACFB5C0-FCA2-428A-B493-6B26A91CF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72BE4B84-2C78-4E52-B71B-29AAB227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8099"/>
            <a:ext cx="11454063" cy="83251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Google </a:t>
            </a:r>
            <a:r>
              <a:rPr lang="en-US" sz="54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Colaboratory</a:t>
            </a:r>
            <a:endParaRPr lang="en-US" sz="54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18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5EDC2E-D2D9-4DA8-96DE-13DBD6D72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2" t="20666" r="31500" b="61488"/>
          <a:stretch/>
        </p:blipFill>
        <p:spPr>
          <a:xfrm>
            <a:off x="975360" y="2535556"/>
            <a:ext cx="9465680" cy="213827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FFDF6EA-0B54-4099-B764-A4C04A7AABE2}"/>
              </a:ext>
            </a:extLst>
          </p:cNvPr>
          <p:cNvSpPr txBox="1">
            <a:spLocks/>
          </p:cNvSpPr>
          <p:nvPr/>
        </p:nvSpPr>
        <p:spPr>
          <a:xfrm>
            <a:off x="1405890" y="2184852"/>
            <a:ext cx="2044331" cy="350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  <a:cs typeface="Arial" panose="020B0604020202020204" pitchFamily="34" charset="0"/>
              </a:rPr>
              <a:t>Notebook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2FE4D0-A19B-477B-9B96-91B0BD150C0D}"/>
              </a:ext>
            </a:extLst>
          </p:cNvPr>
          <p:cNvSpPr/>
          <p:nvPr/>
        </p:nvSpPr>
        <p:spPr>
          <a:xfrm>
            <a:off x="1516380" y="2535556"/>
            <a:ext cx="1325880" cy="2838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FB4C0-4582-45E3-AE29-6E242359E237}"/>
              </a:ext>
            </a:extLst>
          </p:cNvPr>
          <p:cNvSpPr/>
          <p:nvPr/>
        </p:nvSpPr>
        <p:spPr>
          <a:xfrm>
            <a:off x="1516380" y="2819400"/>
            <a:ext cx="3787140" cy="21114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8C7F8FAB-50D4-42EF-93D8-02CA8EB6BC5C}"/>
              </a:ext>
            </a:extLst>
          </p:cNvPr>
          <p:cNvSpPr txBox="1">
            <a:spLocks/>
          </p:cNvSpPr>
          <p:nvPr/>
        </p:nvSpPr>
        <p:spPr>
          <a:xfrm>
            <a:off x="5048250" y="2468696"/>
            <a:ext cx="1592580" cy="350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  <a:cs typeface="Arial" panose="020B0604020202020204" pitchFamily="34" charset="0"/>
              </a:rPr>
              <a:t>Tool bar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D8287-BCB5-4237-81B8-7E66ACA069B6}"/>
              </a:ext>
            </a:extLst>
          </p:cNvPr>
          <p:cNvSpPr/>
          <p:nvPr/>
        </p:nvSpPr>
        <p:spPr>
          <a:xfrm>
            <a:off x="8846820" y="2641130"/>
            <a:ext cx="731520" cy="2838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FD8A31C0-7846-47BF-A9EA-05CE14B9E0DD}"/>
              </a:ext>
            </a:extLst>
          </p:cNvPr>
          <p:cNvSpPr txBox="1">
            <a:spLocks/>
          </p:cNvSpPr>
          <p:nvPr/>
        </p:nvSpPr>
        <p:spPr>
          <a:xfrm>
            <a:off x="8725454" y="2184852"/>
            <a:ext cx="2146116" cy="45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  <a:cs typeface="Arial" panose="020B0604020202020204" pitchFamily="34" charset="0"/>
              </a:rPr>
              <a:t>Share settings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BF097E2-CA98-4D11-BC2B-73E231C2D78F}"/>
              </a:ext>
            </a:extLst>
          </p:cNvPr>
          <p:cNvSpPr txBox="1">
            <a:spLocks/>
          </p:cNvSpPr>
          <p:nvPr/>
        </p:nvSpPr>
        <p:spPr>
          <a:xfrm>
            <a:off x="7086730" y="4034349"/>
            <a:ext cx="4504268" cy="39553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latin typeface="+mn-lt"/>
                <a:cs typeface="Arial" panose="020B0604020202020204" pitchFamily="34" charset="0"/>
              </a:rPr>
              <a:t>Jupyter</a:t>
            </a:r>
            <a:r>
              <a:rPr lang="en-US" sz="2400" dirty="0">
                <a:latin typeface="+mn-lt"/>
                <a:cs typeface="Arial" panose="020B0604020202020204" pitchFamily="34" charset="0"/>
              </a:rPr>
              <a:t> Cell (code, markdown text)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64551-26B1-4892-B629-76E374EC684A}"/>
              </a:ext>
            </a:extLst>
          </p:cNvPr>
          <p:cNvSpPr/>
          <p:nvPr/>
        </p:nvSpPr>
        <p:spPr>
          <a:xfrm>
            <a:off x="1405890" y="3381252"/>
            <a:ext cx="9147810" cy="634488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ED746-A8F1-4A58-BEE1-2B0E42E5C9B7}"/>
              </a:ext>
            </a:extLst>
          </p:cNvPr>
          <p:cNvSpPr/>
          <p:nvPr/>
        </p:nvSpPr>
        <p:spPr>
          <a:xfrm>
            <a:off x="8359694" y="3379624"/>
            <a:ext cx="1958340" cy="35070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07EB17CF-48BB-48A6-A54A-F278777CC2C2}"/>
              </a:ext>
            </a:extLst>
          </p:cNvPr>
          <p:cNvSpPr txBox="1">
            <a:spLocks/>
          </p:cNvSpPr>
          <p:nvPr/>
        </p:nvSpPr>
        <p:spPr>
          <a:xfrm>
            <a:off x="6239933" y="3362449"/>
            <a:ext cx="2119761" cy="350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  <a:cs typeface="Arial" panose="020B0604020202020204" pitchFamily="34" charset="0"/>
              </a:rPr>
              <a:t>Cell control bar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60C90-2CE8-4888-BCD0-C1350F32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13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DADBAC-E02E-4851-A45A-3E3F2894ADBF}"/>
              </a:ext>
            </a:extLst>
          </p:cNvPr>
          <p:cNvSpPr txBox="1"/>
          <p:nvPr/>
        </p:nvSpPr>
        <p:spPr>
          <a:xfrm>
            <a:off x="914400" y="5406041"/>
            <a:ext cx="10187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See 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Getting Started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 part of </a:t>
            </a:r>
            <a:r>
              <a:rPr lang="en-US" sz="2000" dirty="0">
                <a:latin typeface="+mj-lt"/>
                <a:hlinkClick r:id="rId4"/>
              </a:rPr>
              <a:t>https://colab.research.google.com/notebooks/intro.ipynb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  <a:cs typeface="Arial" panose="020B0604020202020204" pitchFamily="34" charset="0"/>
              </a:rPr>
              <a:t>to familiarize yourself with basic controls</a:t>
            </a:r>
            <a:endParaRPr lang="en-US" sz="2000" dirty="0">
              <a:latin typeface="+mj-lt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706CE15-8D9D-4F39-A4B8-FA5228EE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441AB88A-CD6B-41FB-B2CC-96A0F965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8099"/>
            <a:ext cx="11454063" cy="83251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Google </a:t>
            </a:r>
            <a:r>
              <a:rPr lang="en-US" sz="5400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Colaboratory</a:t>
            </a:r>
            <a:endParaRPr lang="en-US" sz="54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8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22A545-5B92-4CE4-BC28-C2ED5D61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9" y="74055"/>
            <a:ext cx="11749618" cy="1006024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Code vs Markdown Cell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99FE7-9046-4BD9-98A8-270F0B72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34471"/>
            <a:ext cx="9921240" cy="1073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4CCB4D-59F8-409F-846C-034C10FDA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31820"/>
            <a:ext cx="9921240" cy="11243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DE7B4D8-E63A-4D44-8B38-4882E78C47E3}"/>
              </a:ext>
            </a:extLst>
          </p:cNvPr>
          <p:cNvSpPr/>
          <p:nvPr/>
        </p:nvSpPr>
        <p:spPr>
          <a:xfrm>
            <a:off x="3885353" y="2042022"/>
            <a:ext cx="1059180" cy="28962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62B44C-60A3-432A-A5A0-56A7CD513B15}"/>
              </a:ext>
            </a:extLst>
          </p:cNvPr>
          <p:cNvSpPr/>
          <p:nvPr/>
        </p:nvSpPr>
        <p:spPr>
          <a:xfrm>
            <a:off x="3885353" y="3139371"/>
            <a:ext cx="1059180" cy="28962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985C46-D1A0-4C63-AA05-0A0B4D8F4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49050"/>
            <a:ext cx="9921240" cy="7906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6FDF9-927E-4B4E-A087-AED5F1D84E4B}"/>
              </a:ext>
            </a:extLst>
          </p:cNvPr>
          <p:cNvSpPr/>
          <p:nvPr/>
        </p:nvSpPr>
        <p:spPr>
          <a:xfrm>
            <a:off x="685800" y="5318502"/>
            <a:ext cx="1059180" cy="28962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8BB62041-9D7F-4E4C-8C07-D766C4A0A1C6}"/>
              </a:ext>
            </a:extLst>
          </p:cNvPr>
          <p:cNvSpPr txBox="1">
            <a:spLocks/>
          </p:cNvSpPr>
          <p:nvPr/>
        </p:nvSpPr>
        <p:spPr>
          <a:xfrm>
            <a:off x="570230" y="1217621"/>
            <a:ext cx="3191507" cy="68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+mn-lt"/>
              </a:rPr>
              <a:t>Jupyter</a:t>
            </a:r>
            <a:r>
              <a:rPr lang="en-US" sz="3600" dirty="0">
                <a:latin typeface="+mn-lt"/>
              </a:rPr>
              <a:t> Notebook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11A21958-DC7D-4994-9CB4-A5C2BCEF6692}"/>
              </a:ext>
            </a:extLst>
          </p:cNvPr>
          <p:cNvSpPr txBox="1">
            <a:spLocks/>
          </p:cNvSpPr>
          <p:nvPr/>
        </p:nvSpPr>
        <p:spPr>
          <a:xfrm>
            <a:off x="570230" y="4562692"/>
            <a:ext cx="2627631" cy="68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+mn-lt"/>
              </a:rPr>
              <a:t>Google </a:t>
            </a:r>
            <a:r>
              <a:rPr lang="en-US" sz="3600" dirty="0" err="1">
                <a:latin typeface="+mn-lt"/>
              </a:rPr>
              <a:t>Colab</a:t>
            </a:r>
            <a:endParaRPr lang="en-US" sz="36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EF86A1-347C-4EB6-9736-B84B6A774021}"/>
              </a:ext>
            </a:extLst>
          </p:cNvPr>
          <p:cNvSpPr/>
          <p:nvPr/>
        </p:nvSpPr>
        <p:spPr>
          <a:xfrm>
            <a:off x="982133" y="2057262"/>
            <a:ext cx="233892" cy="274389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D450313-D921-4726-B207-AF58384BC0B8}"/>
              </a:ext>
            </a:extLst>
          </p:cNvPr>
          <p:cNvSpPr txBox="1">
            <a:spLocks/>
          </p:cNvSpPr>
          <p:nvPr/>
        </p:nvSpPr>
        <p:spPr>
          <a:xfrm>
            <a:off x="1215390" y="2186836"/>
            <a:ext cx="1601470" cy="4090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</a:rPr>
              <a:t>Add a new cell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288F1A7-A01E-4C40-A12A-C638F6B5D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96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965198"/>
            <a:ext cx="11454063" cy="471593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PART 2: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PYTHON BASICS</a:t>
            </a:r>
            <a:b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6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Python Data Types and Variables</a:t>
            </a:r>
            <a:br>
              <a:rPr lang="en-US" sz="36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6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Operators in Python</a:t>
            </a:r>
            <a:br>
              <a:rPr lang="en-US" sz="36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Conditionals</a:t>
            </a:r>
            <a:r>
              <a:rPr lang="en-US" sz="36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, Loops, Functions</a:t>
            </a:r>
            <a:endParaRPr lang="en-US" sz="5400" spc="3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76444-2DEA-42DE-95B6-445A29CB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8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Python Data Types and Variables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BE930-EA74-475A-BCC3-26774E18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96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17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8CB781-FE25-422B-96C3-4C1C8EB1D193}"/>
              </a:ext>
            </a:extLst>
          </p:cNvPr>
          <p:cNvCxnSpPr>
            <a:cxnSpLocks/>
          </p:cNvCxnSpPr>
          <p:nvPr/>
        </p:nvCxnSpPr>
        <p:spPr>
          <a:xfrm>
            <a:off x="5635100" y="2716617"/>
            <a:ext cx="4157134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8D685A-C679-4B3E-B7F1-983F7A60302F}"/>
              </a:ext>
            </a:extLst>
          </p:cNvPr>
          <p:cNvSpPr txBox="1"/>
          <p:nvPr/>
        </p:nvSpPr>
        <p:spPr>
          <a:xfrm>
            <a:off x="5529266" y="1972913"/>
            <a:ext cx="144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6A9D3D-716A-45E6-96AA-A068305F8285}"/>
              </a:ext>
            </a:extLst>
          </p:cNvPr>
          <p:cNvSpPr txBox="1"/>
          <p:nvPr/>
        </p:nvSpPr>
        <p:spPr>
          <a:xfrm>
            <a:off x="7083588" y="1972913"/>
            <a:ext cx="163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Data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CC53F-C94D-47E3-A554-232A128C64C2}"/>
              </a:ext>
            </a:extLst>
          </p:cNvPr>
          <p:cNvSpPr txBox="1"/>
          <p:nvPr/>
        </p:nvSpPr>
        <p:spPr>
          <a:xfrm>
            <a:off x="8830200" y="1972913"/>
            <a:ext cx="144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CDC17-5253-44BC-B5BE-75CD26F44C87}"/>
              </a:ext>
            </a:extLst>
          </p:cNvPr>
          <p:cNvSpPr txBox="1"/>
          <p:nvPr/>
        </p:nvSpPr>
        <p:spPr>
          <a:xfrm>
            <a:off x="5956832" y="2869590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2D0A9-B652-40CB-920A-A1C9AB0315BE}"/>
              </a:ext>
            </a:extLst>
          </p:cNvPr>
          <p:cNvSpPr txBox="1"/>
          <p:nvPr/>
        </p:nvSpPr>
        <p:spPr>
          <a:xfrm>
            <a:off x="5956831" y="3602713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C0707-8CB4-4B20-838D-8966CD7EADD0}"/>
              </a:ext>
            </a:extLst>
          </p:cNvPr>
          <p:cNvSpPr txBox="1"/>
          <p:nvPr/>
        </p:nvSpPr>
        <p:spPr>
          <a:xfrm>
            <a:off x="7446965" y="2864993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544DA-8711-4D76-B883-D31A878C3C0F}"/>
              </a:ext>
            </a:extLst>
          </p:cNvPr>
          <p:cNvSpPr txBox="1"/>
          <p:nvPr/>
        </p:nvSpPr>
        <p:spPr>
          <a:xfrm>
            <a:off x="7446965" y="3602713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float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F42D10-E162-42C7-9539-3B2EF6E57A82}"/>
              </a:ext>
            </a:extLst>
          </p:cNvPr>
          <p:cNvSpPr txBox="1"/>
          <p:nvPr/>
        </p:nvSpPr>
        <p:spPr>
          <a:xfrm>
            <a:off x="9101667" y="2864993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A0A477-035B-4FEA-B6E1-863FEE3C596C}"/>
              </a:ext>
            </a:extLst>
          </p:cNvPr>
          <p:cNvSpPr txBox="1"/>
          <p:nvPr/>
        </p:nvSpPr>
        <p:spPr>
          <a:xfrm>
            <a:off x="9101667" y="3602713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2.5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4D508C-A7FB-437B-86B9-8B2F3397F334}"/>
              </a:ext>
            </a:extLst>
          </p:cNvPr>
          <p:cNvSpPr txBox="1"/>
          <p:nvPr/>
        </p:nvSpPr>
        <p:spPr>
          <a:xfrm>
            <a:off x="5956832" y="4331087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F5AFD1-1CEE-4D81-BC5B-1C38B6499BEF}"/>
              </a:ext>
            </a:extLst>
          </p:cNvPr>
          <p:cNvSpPr txBox="1"/>
          <p:nvPr/>
        </p:nvSpPr>
        <p:spPr>
          <a:xfrm>
            <a:off x="5956831" y="5064210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B054C1-CB6F-41D5-AA8C-B10D3954109A}"/>
              </a:ext>
            </a:extLst>
          </p:cNvPr>
          <p:cNvSpPr txBox="1"/>
          <p:nvPr/>
        </p:nvSpPr>
        <p:spPr>
          <a:xfrm>
            <a:off x="7446965" y="4326490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bool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76B9-3AED-42FE-88A8-E34A4446548C}"/>
              </a:ext>
            </a:extLst>
          </p:cNvPr>
          <p:cNvSpPr txBox="1"/>
          <p:nvPr/>
        </p:nvSpPr>
        <p:spPr>
          <a:xfrm>
            <a:off x="7446965" y="5064210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str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FFDF2-1953-49DB-9819-90E9CB7B87F0}"/>
              </a:ext>
            </a:extLst>
          </p:cNvPr>
          <p:cNvSpPr txBox="1"/>
          <p:nvPr/>
        </p:nvSpPr>
        <p:spPr>
          <a:xfrm>
            <a:off x="9101667" y="4326490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True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16AC3C-D566-4963-821B-C3ABDB2A7A0A}"/>
              </a:ext>
            </a:extLst>
          </p:cNvPr>
          <p:cNvSpPr txBox="1"/>
          <p:nvPr/>
        </p:nvSpPr>
        <p:spPr>
          <a:xfrm>
            <a:off x="9101667" y="5064210"/>
            <a:ext cx="11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‘hello’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5F3A1-3B4A-4DD2-A83F-436AFED1E252}"/>
              </a:ext>
            </a:extLst>
          </p:cNvPr>
          <p:cNvSpPr txBox="1"/>
          <p:nvPr/>
        </p:nvSpPr>
        <p:spPr>
          <a:xfrm>
            <a:off x="475199" y="1408394"/>
            <a:ext cx="359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+mj-lt"/>
              </a:rPr>
              <a:t>Jupyter</a:t>
            </a:r>
            <a:r>
              <a:rPr lang="en-US" sz="2800" dirty="0">
                <a:latin typeface="+mj-lt"/>
              </a:rPr>
              <a:t> Notebook Code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45DCC2-5961-475A-AAE1-54BAA612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248" y="1972913"/>
            <a:ext cx="3066839" cy="4452408"/>
          </a:xfrm>
          <a:prstGeom prst="rect">
            <a:avLst/>
          </a:prstGeom>
        </p:spPr>
      </p:pic>
      <p:sp>
        <p:nvSpPr>
          <p:cNvPr id="30" name="Title 3">
            <a:extLst>
              <a:ext uri="{FF2B5EF4-FFF2-40B4-BE49-F238E27FC236}">
                <a16:creationId xmlns:a16="http://schemas.microsoft.com/office/drawing/2014/main" id="{AF215AEA-E4FA-4DB2-826F-7B76CB381038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Python Data Types and Variables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CA28132-DD63-475B-877A-5B8E43BC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112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18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60B3BC-4F48-4197-8D9B-BA740D4746AE}"/>
              </a:ext>
            </a:extLst>
          </p:cNvPr>
          <p:cNvSpPr txBox="1"/>
          <p:nvPr/>
        </p:nvSpPr>
        <p:spPr>
          <a:xfrm>
            <a:off x="787824" y="1681284"/>
            <a:ext cx="359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Print single 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5712DC-BEE7-4BAF-BB3D-BA3D184E5703}"/>
              </a:ext>
            </a:extLst>
          </p:cNvPr>
          <p:cNvSpPr txBox="1"/>
          <p:nvPr/>
        </p:nvSpPr>
        <p:spPr>
          <a:xfrm>
            <a:off x="6975263" y="1685713"/>
            <a:ext cx="359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Print multiple variable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BDEFB-DBC4-4B7B-8240-35A8EFF64C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916" y="2363825"/>
            <a:ext cx="3974783" cy="1617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9D47EB-8AF1-4A39-B1DC-A5BB7CD5852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356" y="2363825"/>
            <a:ext cx="2876816" cy="10947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4F3210-AACD-4819-A20A-D85675728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916" y="5235771"/>
            <a:ext cx="2734943" cy="10050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37C78B-CA3F-42B8-AC55-F2B9D8EEA35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356" y="5235771"/>
            <a:ext cx="3038701" cy="122598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02218F3-514F-41C1-946C-257EB6E02F1A}"/>
              </a:ext>
            </a:extLst>
          </p:cNvPr>
          <p:cNvSpPr txBox="1"/>
          <p:nvPr/>
        </p:nvSpPr>
        <p:spPr>
          <a:xfrm>
            <a:off x="863916" y="4369823"/>
            <a:ext cx="9903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Variables called in a cell can be displayed without print function, as ‘outputs’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9D087AE-031F-4017-8138-F89D86082999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Printing Variables with ‘print’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0EA96D5-FB99-4764-8307-E2D77F20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97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0F905-3280-44DE-A484-A90A93AD9105}"/>
              </a:ext>
            </a:extLst>
          </p:cNvPr>
          <p:cNvSpPr/>
          <p:nvPr/>
        </p:nvSpPr>
        <p:spPr>
          <a:xfrm>
            <a:off x="6277179" y="2060443"/>
            <a:ext cx="2302933" cy="77046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Python Numbers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479B1E-197C-44C5-9182-DB2A1B1F357D}"/>
              </a:ext>
            </a:extLst>
          </p:cNvPr>
          <p:cNvSpPr/>
          <p:nvPr/>
        </p:nvSpPr>
        <p:spPr>
          <a:xfrm>
            <a:off x="3962392" y="3736334"/>
            <a:ext cx="1463040" cy="14630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Integers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A1A7FB-2F77-4044-80D7-5F93D3604587}"/>
              </a:ext>
            </a:extLst>
          </p:cNvPr>
          <p:cNvSpPr/>
          <p:nvPr/>
        </p:nvSpPr>
        <p:spPr>
          <a:xfrm>
            <a:off x="6697126" y="3736334"/>
            <a:ext cx="1463040" cy="14630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Floats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6A8E45-8328-4508-B496-6B8B3FAFD018}"/>
              </a:ext>
            </a:extLst>
          </p:cNvPr>
          <p:cNvSpPr/>
          <p:nvPr/>
        </p:nvSpPr>
        <p:spPr>
          <a:xfrm>
            <a:off x="9431860" y="3736334"/>
            <a:ext cx="1463040" cy="14630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Complex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18F377-BC11-4DA7-AC1A-3703C42EE969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4693912" y="2830910"/>
            <a:ext cx="2734734" cy="905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CD2BEC-AB27-489D-B326-4A775AEDC66D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7428646" y="2830910"/>
            <a:ext cx="0" cy="905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FA36D0-865D-46A4-BA6A-12E523D747BD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7428646" y="2830910"/>
            <a:ext cx="2734734" cy="905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F00240-E185-4584-8BDF-EFB3C3660170}"/>
              </a:ext>
            </a:extLst>
          </p:cNvPr>
          <p:cNvSpPr txBox="1"/>
          <p:nvPr/>
        </p:nvSpPr>
        <p:spPr>
          <a:xfrm>
            <a:off x="1896532" y="5541652"/>
            <a:ext cx="1947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xamples</a:t>
            </a:r>
            <a:endParaRPr lang="en-US" sz="28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C889C3-9655-4C66-BDE4-C25694E28592}"/>
              </a:ext>
            </a:extLst>
          </p:cNvPr>
          <p:cNvSpPr txBox="1"/>
          <p:nvPr/>
        </p:nvSpPr>
        <p:spPr>
          <a:xfrm>
            <a:off x="3987793" y="5603207"/>
            <a:ext cx="19473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1, 300, -50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DF5C1D-19D3-4995-97F4-F83F4A0B4E68}"/>
              </a:ext>
            </a:extLst>
          </p:cNvPr>
          <p:cNvSpPr txBox="1"/>
          <p:nvPr/>
        </p:nvSpPr>
        <p:spPr>
          <a:xfrm>
            <a:off x="6233787" y="5603207"/>
            <a:ext cx="2353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0.001, -15.7, 6.5, 1.0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DFB31-46CD-4EB4-A868-2F554CA82A6F}"/>
              </a:ext>
            </a:extLst>
          </p:cNvPr>
          <p:cNvSpPr txBox="1"/>
          <p:nvPr/>
        </p:nvSpPr>
        <p:spPr>
          <a:xfrm>
            <a:off x="9186333" y="5603207"/>
            <a:ext cx="2167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6.4 – 3.6j, 8j, -10-2j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975855-E363-4149-888E-FDCD9E5145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432" y="1901844"/>
            <a:ext cx="4005847" cy="1527156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BD86410D-3119-4EE2-9BAB-E7D54D9F48D1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Python Data Types: Numbers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20929C6-BC3D-4367-81C1-8EBAE9D1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411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05BCF5-56EA-4742-96B6-3EAF922E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87"/>
            <a:ext cx="10515600" cy="973393"/>
          </a:xfrm>
        </p:spPr>
        <p:txBody>
          <a:bodyPr>
            <a:normAutofit/>
          </a:bodyPr>
          <a:lstStyle/>
          <a:p>
            <a:pPr algn="ctr"/>
            <a:r>
              <a:rPr lang="en-US" spc="1000" dirty="0">
                <a:solidFill>
                  <a:srgbClr val="FF0000"/>
                </a:solidFill>
                <a:latin typeface="Abadi Extra Light" panose="020B0204020104020204" pitchFamily="34" charset="0"/>
              </a:rPr>
              <a:t>OUTLINE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18F4A6E-3D13-4059-BB39-01C84981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14D5E-8931-4BD9-A6C3-7B786B7D1EA4}"/>
              </a:ext>
            </a:extLst>
          </p:cNvPr>
          <p:cNvSpPr txBox="1"/>
          <p:nvPr/>
        </p:nvSpPr>
        <p:spPr>
          <a:xfrm>
            <a:off x="597011" y="1152811"/>
            <a:ext cx="4703122" cy="5374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hlinkClick r:id="rId3" action="ppaction://hlinksldjump"/>
              </a:rPr>
              <a:t>Part 1: Getting Started</a:t>
            </a:r>
            <a:r>
              <a:rPr lang="en-US" sz="2100" dirty="0">
                <a:latin typeface="+mj-lt"/>
              </a:rPr>
              <a:t> (video link)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3" action="ppaction://hlinksldjump"/>
              </a:rPr>
              <a:t>Python Environment Setup</a:t>
            </a:r>
            <a:endParaRPr lang="en-US" sz="21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hlinkClick r:id="rId4" action="ppaction://hlinksldjump"/>
              </a:rPr>
              <a:t>Part 2: Python Basics</a:t>
            </a:r>
            <a:r>
              <a:rPr lang="en-US" sz="2100" dirty="0">
                <a:latin typeface="+mj-lt"/>
              </a:rPr>
              <a:t> (video link)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4" action="ppaction://hlinksldjump"/>
              </a:rPr>
              <a:t>Data types &amp; variables</a:t>
            </a:r>
            <a:endParaRPr lang="en-US" sz="21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5" action="ppaction://hlinksldjump"/>
              </a:rPr>
              <a:t>Operators in Python</a:t>
            </a:r>
            <a:endParaRPr lang="en-US" sz="21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6" action="ppaction://hlinksldjump"/>
              </a:rPr>
              <a:t>Conditionals, Loops, Functions</a:t>
            </a:r>
            <a:endParaRPr lang="en-US" sz="21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hlinkClick r:id="rId7" action="ppaction://hlinksldjump"/>
              </a:rPr>
              <a:t>Part 3: NumPy and Plotting</a:t>
            </a:r>
            <a:r>
              <a:rPr lang="en-US" sz="2100" dirty="0"/>
              <a:t> </a:t>
            </a:r>
            <a:r>
              <a:rPr lang="en-US" sz="2100" dirty="0">
                <a:latin typeface="+mj-lt"/>
              </a:rPr>
              <a:t>(video link)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7" action="ppaction://hlinksldjump"/>
              </a:rPr>
              <a:t>Introduction to NumPy</a:t>
            </a:r>
            <a:endParaRPr lang="en-US" sz="2100" dirty="0">
              <a:latin typeface="+mj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8" action="ppaction://hlinksldjump"/>
              </a:rPr>
              <a:t>Plotting with Matplotlib</a:t>
            </a:r>
            <a:endParaRPr lang="en-US" sz="21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47967-658E-4A46-A0CD-7FBEDB1D274E}"/>
              </a:ext>
            </a:extLst>
          </p:cNvPr>
          <p:cNvSpPr txBox="1"/>
          <p:nvPr/>
        </p:nvSpPr>
        <p:spPr>
          <a:xfrm>
            <a:off x="5715354" y="1152811"/>
            <a:ext cx="6078712" cy="2465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hlinkClick r:id="rId9" action="ppaction://hlinksldjump"/>
              </a:rPr>
              <a:t>Supplementary: Basic Debugging in Python</a:t>
            </a:r>
            <a:r>
              <a:rPr lang="en-US" sz="2100" dirty="0">
                <a:latin typeface="+mj-lt"/>
              </a:rPr>
              <a:t> (video link)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10" action="ppaction://hlinksldjump"/>
              </a:rPr>
              <a:t>Tips for minimizing errors</a:t>
            </a:r>
            <a:endParaRPr lang="en-US" sz="2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11" action="ppaction://hlinksldjump"/>
              </a:rPr>
              <a:t>Debugging with ‘print’</a:t>
            </a:r>
            <a:endParaRPr lang="en-US" sz="2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12" action="ppaction://hlinksldjump"/>
              </a:rPr>
              <a:t>Debugging with PDB</a:t>
            </a:r>
            <a:endParaRPr lang="en-US" sz="21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+mj-lt"/>
                <a:hlinkClick r:id="rId13" action="ppaction://hlinksldjump"/>
              </a:rPr>
              <a:t>Using Google / Stack Overflow</a:t>
            </a:r>
            <a:endParaRPr lang="en-US" sz="21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A31AA5-8800-43CA-A41A-FBD5476E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9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0F905-3280-44DE-A484-A90A93AD9105}"/>
              </a:ext>
            </a:extLst>
          </p:cNvPr>
          <p:cNvSpPr/>
          <p:nvPr/>
        </p:nvSpPr>
        <p:spPr>
          <a:xfrm>
            <a:off x="6239929" y="1975776"/>
            <a:ext cx="2302933" cy="7704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Boolean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479B1E-197C-44C5-9182-DB2A1B1F357D}"/>
              </a:ext>
            </a:extLst>
          </p:cNvPr>
          <p:cNvSpPr/>
          <p:nvPr/>
        </p:nvSpPr>
        <p:spPr>
          <a:xfrm>
            <a:off x="5266260" y="3642034"/>
            <a:ext cx="1337733" cy="133502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True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6A8E45-8328-4508-B496-6B8B3FAFD018}"/>
              </a:ext>
            </a:extLst>
          </p:cNvPr>
          <p:cNvSpPr/>
          <p:nvPr/>
        </p:nvSpPr>
        <p:spPr>
          <a:xfrm>
            <a:off x="8195745" y="3642034"/>
            <a:ext cx="1337733" cy="133502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False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18F377-BC11-4DA7-AC1A-3703C42EE969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5935127" y="2746243"/>
            <a:ext cx="1456269" cy="8957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FA36D0-865D-46A4-BA6A-12E523D747BD}"/>
              </a:ext>
            </a:extLst>
          </p:cNvPr>
          <p:cNvCxnSpPr>
            <a:cxnSpLocks/>
            <a:stCxn id="3" idx="2"/>
            <a:endCxn id="18" idx="0"/>
          </p:cNvCxnSpPr>
          <p:nvPr/>
        </p:nvCxnSpPr>
        <p:spPr>
          <a:xfrm>
            <a:off x="7391396" y="2746243"/>
            <a:ext cx="1453896" cy="8957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80D527-11BD-467D-804B-B340193EAEA2}"/>
              </a:ext>
            </a:extLst>
          </p:cNvPr>
          <p:cNvSpPr txBox="1"/>
          <p:nvPr/>
        </p:nvSpPr>
        <p:spPr>
          <a:xfrm>
            <a:off x="5046133" y="5349629"/>
            <a:ext cx="5198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j-lt"/>
              </a:rPr>
              <a:t>First letter should be capitalized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14A2F3-4982-4F9A-A62A-193B6950A8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757" y="2004830"/>
            <a:ext cx="2837444" cy="90282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1DB5820-3DA2-4D27-BB56-BBB1EDE2216B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Python Data Types: Booleans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DEBFBBA-E3CE-4142-9514-4B546D4A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2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D11F7-91C8-4979-8D5A-CB79C4605F93}"/>
              </a:ext>
            </a:extLst>
          </p:cNvPr>
          <p:cNvSpPr txBox="1"/>
          <p:nvPr/>
        </p:nvSpPr>
        <p:spPr>
          <a:xfrm>
            <a:off x="1992841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89045-1129-4F50-9A9F-BCCFC691B50D}"/>
              </a:ext>
            </a:extLst>
          </p:cNvPr>
          <p:cNvSpPr txBox="1"/>
          <p:nvPr/>
        </p:nvSpPr>
        <p:spPr>
          <a:xfrm>
            <a:off x="2818870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C267DF-5AE0-418E-9A02-46DF6B38F1FD}"/>
              </a:ext>
            </a:extLst>
          </p:cNvPr>
          <p:cNvSpPr txBox="1"/>
          <p:nvPr/>
        </p:nvSpPr>
        <p:spPr>
          <a:xfrm>
            <a:off x="3644899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3708E3-18EF-414D-8010-F7588AE057ED}"/>
              </a:ext>
            </a:extLst>
          </p:cNvPr>
          <p:cNvSpPr txBox="1"/>
          <p:nvPr/>
        </p:nvSpPr>
        <p:spPr>
          <a:xfrm>
            <a:off x="4470928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88CAE-9871-4149-8E0F-B7148AF4876A}"/>
              </a:ext>
            </a:extLst>
          </p:cNvPr>
          <p:cNvSpPr txBox="1"/>
          <p:nvPr/>
        </p:nvSpPr>
        <p:spPr>
          <a:xfrm>
            <a:off x="5296957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FE08B-3487-40B0-987A-4457DD892D96}"/>
              </a:ext>
            </a:extLst>
          </p:cNvPr>
          <p:cNvSpPr txBox="1"/>
          <p:nvPr/>
        </p:nvSpPr>
        <p:spPr>
          <a:xfrm>
            <a:off x="443439" y="3988617"/>
            <a:ext cx="1176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Index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F1FDDD-4C8E-49A8-AC42-11806EE62AE9}"/>
              </a:ext>
            </a:extLst>
          </p:cNvPr>
          <p:cNvSpPr txBox="1"/>
          <p:nvPr/>
        </p:nvSpPr>
        <p:spPr>
          <a:xfrm>
            <a:off x="436563" y="4647042"/>
            <a:ext cx="3640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Length of string </a:t>
            </a:r>
            <a:r>
              <a:rPr lang="en-US" sz="3200">
                <a:latin typeface="+mj-lt"/>
              </a:rPr>
              <a:t>= 11</a:t>
            </a:r>
            <a:endParaRPr lang="en-US" sz="32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B7CA9-27C4-451A-9632-24B424990AA1}"/>
              </a:ext>
            </a:extLst>
          </p:cNvPr>
          <p:cNvGrpSpPr>
            <a:grpSpLocks noChangeAspect="1"/>
          </p:cNvGrpSpPr>
          <p:nvPr/>
        </p:nvGrpSpPr>
        <p:grpSpPr>
          <a:xfrm>
            <a:off x="1764243" y="3081458"/>
            <a:ext cx="9196915" cy="833511"/>
            <a:chOff x="954618" y="2614890"/>
            <a:chExt cx="10896599" cy="9875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EC9F61-4104-4025-8044-53B9BB7ED2F9}"/>
                </a:ext>
              </a:extLst>
            </p:cNvPr>
            <p:cNvSpPr/>
            <p:nvPr/>
          </p:nvSpPr>
          <p:spPr>
            <a:xfrm>
              <a:off x="954618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H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B7C6F-E5BF-4DA0-BCAC-876BB1DD1996}"/>
                </a:ext>
              </a:extLst>
            </p:cNvPr>
            <p:cNvSpPr/>
            <p:nvPr/>
          </p:nvSpPr>
          <p:spPr>
            <a:xfrm>
              <a:off x="1945218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DE60AC-2F89-4396-9085-BC5F5D5D33C2}"/>
                </a:ext>
              </a:extLst>
            </p:cNvPr>
            <p:cNvSpPr/>
            <p:nvPr/>
          </p:nvSpPr>
          <p:spPr>
            <a:xfrm>
              <a:off x="2935818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35B62B-14A3-4259-A90E-F569AD708254}"/>
                </a:ext>
              </a:extLst>
            </p:cNvPr>
            <p:cNvSpPr/>
            <p:nvPr/>
          </p:nvSpPr>
          <p:spPr>
            <a:xfrm>
              <a:off x="3926418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06DE2E-2670-489C-8EAD-7FFB404C6DDB}"/>
                </a:ext>
              </a:extLst>
            </p:cNvPr>
            <p:cNvSpPr/>
            <p:nvPr/>
          </p:nvSpPr>
          <p:spPr>
            <a:xfrm>
              <a:off x="4917018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2D4C9D-C4F3-4AD0-8E81-6F80EFC12427}"/>
                </a:ext>
              </a:extLst>
            </p:cNvPr>
            <p:cNvSpPr/>
            <p:nvPr/>
          </p:nvSpPr>
          <p:spPr>
            <a:xfrm>
              <a:off x="5907617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6F360D-787D-4E97-8F98-62D0BD2074F8}"/>
                </a:ext>
              </a:extLst>
            </p:cNvPr>
            <p:cNvSpPr/>
            <p:nvPr/>
          </p:nvSpPr>
          <p:spPr>
            <a:xfrm>
              <a:off x="6898217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W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6F919DE-C581-428A-B047-266AB1E830A5}"/>
                </a:ext>
              </a:extLst>
            </p:cNvPr>
            <p:cNvSpPr/>
            <p:nvPr/>
          </p:nvSpPr>
          <p:spPr>
            <a:xfrm>
              <a:off x="7888817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o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F4EAD2-1E22-4A8A-ADBA-0DC059E4C6D0}"/>
                </a:ext>
              </a:extLst>
            </p:cNvPr>
            <p:cNvSpPr/>
            <p:nvPr/>
          </p:nvSpPr>
          <p:spPr>
            <a:xfrm>
              <a:off x="8879417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3DD24E-AB6A-4C4F-A2A4-3E680086899E}"/>
                </a:ext>
              </a:extLst>
            </p:cNvPr>
            <p:cNvSpPr/>
            <p:nvPr/>
          </p:nvSpPr>
          <p:spPr>
            <a:xfrm>
              <a:off x="9870017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l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EC00F8-4801-4214-9077-47B247054865}"/>
                </a:ext>
              </a:extLst>
            </p:cNvPr>
            <p:cNvSpPr/>
            <p:nvPr/>
          </p:nvSpPr>
          <p:spPr>
            <a:xfrm>
              <a:off x="10860617" y="2614890"/>
              <a:ext cx="990600" cy="98755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ADC104A-75DC-4881-A81B-C97AA541BDF4}"/>
              </a:ext>
            </a:extLst>
          </p:cNvPr>
          <p:cNvSpPr txBox="1"/>
          <p:nvPr/>
        </p:nvSpPr>
        <p:spPr>
          <a:xfrm>
            <a:off x="6122986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45E578-855D-4585-90EF-FB41A9BA5844}"/>
              </a:ext>
            </a:extLst>
          </p:cNvPr>
          <p:cNvSpPr txBox="1"/>
          <p:nvPr/>
        </p:nvSpPr>
        <p:spPr>
          <a:xfrm>
            <a:off x="6949015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9C3EBB-802B-4AB3-9042-6DBDD43C8F04}"/>
              </a:ext>
            </a:extLst>
          </p:cNvPr>
          <p:cNvSpPr txBox="1"/>
          <p:nvPr/>
        </p:nvSpPr>
        <p:spPr>
          <a:xfrm>
            <a:off x="7775044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9C4C89-1047-411A-882F-CD54F0292B9E}"/>
              </a:ext>
            </a:extLst>
          </p:cNvPr>
          <p:cNvSpPr txBox="1"/>
          <p:nvPr/>
        </p:nvSpPr>
        <p:spPr>
          <a:xfrm>
            <a:off x="8601073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6B0C0F-A071-4F4D-AA13-854522FD39A8}"/>
              </a:ext>
            </a:extLst>
          </p:cNvPr>
          <p:cNvSpPr txBox="1"/>
          <p:nvPr/>
        </p:nvSpPr>
        <p:spPr>
          <a:xfrm>
            <a:off x="9427102" y="3988619"/>
            <a:ext cx="43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FE9772-4227-4AD9-AF57-878B357B2700}"/>
              </a:ext>
            </a:extLst>
          </p:cNvPr>
          <p:cNvSpPr txBox="1"/>
          <p:nvPr/>
        </p:nvSpPr>
        <p:spPr>
          <a:xfrm>
            <a:off x="10253133" y="3988618"/>
            <a:ext cx="6434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58BCC7-82C7-4DAC-A359-41A0F9F7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941" y="1833481"/>
            <a:ext cx="2795689" cy="377477"/>
          </a:xfrm>
          <a:prstGeom prst="rect">
            <a:avLst/>
          </a:prstGeom>
        </p:spPr>
      </p:pic>
      <p:sp>
        <p:nvSpPr>
          <p:cNvPr id="39" name="Title 3">
            <a:extLst>
              <a:ext uri="{FF2B5EF4-FFF2-40B4-BE49-F238E27FC236}">
                <a16:creationId xmlns:a16="http://schemas.microsoft.com/office/drawing/2014/main" id="{2A968880-C945-418B-966E-24B2D4764204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Python Data Type: Strings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4424C3D9-BB1E-493C-AF3E-07DC3629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9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22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281669-F6E6-4E78-9D99-56F9F396FB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172" y="1686167"/>
            <a:ext cx="5243828" cy="48014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7FFB10-9362-471F-9A35-5671D1637085}"/>
              </a:ext>
            </a:extLst>
          </p:cNvPr>
          <p:cNvSpPr txBox="1"/>
          <p:nvPr/>
        </p:nvSpPr>
        <p:spPr>
          <a:xfrm>
            <a:off x="6556372" y="1753417"/>
            <a:ext cx="31718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List of numbers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9E278B-7309-41AA-935F-53D800B38F5C}"/>
              </a:ext>
            </a:extLst>
          </p:cNvPr>
          <p:cNvSpPr txBox="1"/>
          <p:nvPr/>
        </p:nvSpPr>
        <p:spPr>
          <a:xfrm>
            <a:off x="6556372" y="2949043"/>
            <a:ext cx="31718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List of strings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EF4CDA-2284-4DD0-9EB0-05DEF944C2BE}"/>
              </a:ext>
            </a:extLst>
          </p:cNvPr>
          <p:cNvSpPr txBox="1"/>
          <p:nvPr/>
        </p:nvSpPr>
        <p:spPr>
          <a:xfrm>
            <a:off x="6556371" y="4186328"/>
            <a:ext cx="45772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List of numbers + strings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F49868-E40C-436F-A9F0-C7BDDDE31139}"/>
              </a:ext>
            </a:extLst>
          </p:cNvPr>
          <p:cNvSpPr txBox="1"/>
          <p:nvPr/>
        </p:nvSpPr>
        <p:spPr>
          <a:xfrm>
            <a:off x="6556371" y="5381954"/>
            <a:ext cx="45772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List of lists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443ED45-02CF-4B59-A85F-15C79FEB67E3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Grouping Data with Python Lists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7ACD8BC-9006-4911-8316-3991C1278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58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23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281669-F6E6-4E78-9D99-56F9F396F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288" b="25613"/>
          <a:stretch/>
        </p:blipFill>
        <p:spPr>
          <a:xfrm>
            <a:off x="831850" y="1638208"/>
            <a:ext cx="4722283" cy="11284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88632B-4E53-4181-A2D0-C7FB5C92D0B2}"/>
              </a:ext>
            </a:extLst>
          </p:cNvPr>
          <p:cNvGrpSpPr>
            <a:grpSpLocks noChangeAspect="1"/>
          </p:cNvGrpSpPr>
          <p:nvPr/>
        </p:nvGrpSpPr>
        <p:grpSpPr>
          <a:xfrm>
            <a:off x="5270922" y="3202922"/>
            <a:ext cx="6076528" cy="1314302"/>
            <a:chOff x="3912444" y="4995633"/>
            <a:chExt cx="6610879" cy="15071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4D81B1-7699-4C06-9D61-85D8795D4D1F}"/>
                </a:ext>
              </a:extLst>
            </p:cNvPr>
            <p:cNvSpPr txBox="1"/>
            <p:nvPr/>
          </p:nvSpPr>
          <p:spPr>
            <a:xfrm>
              <a:off x="5483539" y="5902795"/>
              <a:ext cx="431802" cy="599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+mj-lt"/>
                </a:rPr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11D94A-FB8A-4C46-AEE6-D72A61393DAA}"/>
                </a:ext>
              </a:extLst>
            </p:cNvPr>
            <p:cNvSpPr txBox="1"/>
            <p:nvPr/>
          </p:nvSpPr>
          <p:spPr>
            <a:xfrm>
              <a:off x="6309568" y="5902795"/>
              <a:ext cx="431802" cy="599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+mj-lt"/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65EFE5-29EE-4018-90A3-E066A19E27BF}"/>
                </a:ext>
              </a:extLst>
            </p:cNvPr>
            <p:cNvSpPr txBox="1"/>
            <p:nvPr/>
          </p:nvSpPr>
          <p:spPr>
            <a:xfrm>
              <a:off x="7135597" y="5902795"/>
              <a:ext cx="431802" cy="599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+mj-lt"/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F4C826-FF9A-438D-8107-E183688C72A6}"/>
                </a:ext>
              </a:extLst>
            </p:cNvPr>
            <p:cNvSpPr txBox="1"/>
            <p:nvPr/>
          </p:nvSpPr>
          <p:spPr>
            <a:xfrm>
              <a:off x="8224094" y="5902795"/>
              <a:ext cx="431802" cy="599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+mj-lt"/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75960E-265E-4834-908C-C814E5626FBC}"/>
                </a:ext>
              </a:extLst>
            </p:cNvPr>
            <p:cNvSpPr txBox="1"/>
            <p:nvPr/>
          </p:nvSpPr>
          <p:spPr>
            <a:xfrm>
              <a:off x="9549658" y="5902795"/>
              <a:ext cx="431802" cy="599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+mj-lt"/>
                </a:rPr>
                <a:t>4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F5832A-ADF2-4382-82FD-6D32F93744B3}"/>
                </a:ext>
              </a:extLst>
            </p:cNvPr>
            <p:cNvSpPr/>
            <p:nvPr/>
          </p:nvSpPr>
          <p:spPr>
            <a:xfrm>
              <a:off x="5254941" y="4995634"/>
              <a:ext cx="836083" cy="8335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+mj-lt"/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D22529-D6D2-4E17-8632-1E9806EEB252}"/>
                </a:ext>
              </a:extLst>
            </p:cNvPr>
            <p:cNvSpPr/>
            <p:nvPr/>
          </p:nvSpPr>
          <p:spPr>
            <a:xfrm>
              <a:off x="6091024" y="4995634"/>
              <a:ext cx="836083" cy="8335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883703-F615-40CC-B2FB-2B79BBAC8FA7}"/>
                </a:ext>
              </a:extLst>
            </p:cNvPr>
            <p:cNvSpPr/>
            <p:nvPr/>
          </p:nvSpPr>
          <p:spPr>
            <a:xfrm>
              <a:off x="6927108" y="4995634"/>
              <a:ext cx="836083" cy="8335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+mj-lt"/>
                </a:rPr>
                <a:t>3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63A4D5-4130-4B2A-9AB9-1A0B78501B11}"/>
                </a:ext>
              </a:extLst>
            </p:cNvPr>
            <p:cNvSpPr/>
            <p:nvPr/>
          </p:nvSpPr>
          <p:spPr>
            <a:xfrm>
              <a:off x="7763191" y="4995634"/>
              <a:ext cx="1281641" cy="8335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+mj-lt"/>
                </a:rPr>
                <a:t>‘Apple’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2D73FD-E9A0-4E33-A2FF-AAD79B429B8F}"/>
                </a:ext>
              </a:extLst>
            </p:cNvPr>
            <p:cNvSpPr/>
            <p:nvPr/>
          </p:nvSpPr>
          <p:spPr>
            <a:xfrm>
              <a:off x="9044832" y="4995633"/>
              <a:ext cx="1478491" cy="8335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+mj-lt"/>
                </a:rPr>
                <a:t>‘orange’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31376A-2B9A-48BA-BD12-AB59C0AFFD87}"/>
                </a:ext>
              </a:extLst>
            </p:cNvPr>
            <p:cNvSpPr txBox="1"/>
            <p:nvPr/>
          </p:nvSpPr>
          <p:spPr>
            <a:xfrm>
              <a:off x="3912444" y="5870322"/>
              <a:ext cx="1176868" cy="599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+mj-lt"/>
                </a:rPr>
                <a:t>Index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D23425C-575F-4AA4-9172-E3763379DB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567" y="2752743"/>
            <a:ext cx="3457403" cy="35573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4D01AA-2DA2-41FB-980C-A8B3A422D7C1}"/>
              </a:ext>
            </a:extLst>
          </p:cNvPr>
          <p:cNvSpPr txBox="1"/>
          <p:nvPr/>
        </p:nvSpPr>
        <p:spPr>
          <a:xfrm>
            <a:off x="4896930" y="5467040"/>
            <a:ext cx="6673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More information on indexing: </a:t>
            </a:r>
          </a:p>
          <a:p>
            <a:r>
              <a:rPr lang="en-US" dirty="0">
                <a:latin typeface="+mj-lt"/>
              </a:rPr>
              <a:t>https://railsware.com/blog/python-for-machine-learning-indexing-and-slicing-for-lists-tuples-strings-and-other-sequential-types/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B2837A76-02E2-489B-A800-4F3BC92D8EBC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Indexing Lists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C3D2D9B-C077-453D-8E80-964F21EEA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3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F6D97-BB8E-4641-A420-5199BEC808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50" y="2078567"/>
            <a:ext cx="5905500" cy="3733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3C2E5C-C4A4-4EF8-A44F-BFD4B571F47F}"/>
              </a:ext>
            </a:extLst>
          </p:cNvPr>
          <p:cNvSpPr txBox="1"/>
          <p:nvPr/>
        </p:nvSpPr>
        <p:spPr>
          <a:xfrm>
            <a:off x="6595533" y="2187188"/>
            <a:ext cx="4247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Appending a new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9B170-85DF-47B8-BA62-C0CC1877AA91}"/>
              </a:ext>
            </a:extLst>
          </p:cNvPr>
          <p:cNvSpPr txBox="1"/>
          <p:nvPr/>
        </p:nvSpPr>
        <p:spPr>
          <a:xfrm>
            <a:off x="6595533" y="3456892"/>
            <a:ext cx="54662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Inserting a new value into an index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2: 	    Index to insert, 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‘pineapple’: Value to insert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58ACB-F508-4FB6-8D04-926C67100EC7}"/>
              </a:ext>
            </a:extLst>
          </p:cNvPr>
          <p:cNvSpPr txBox="1"/>
          <p:nvPr/>
        </p:nvSpPr>
        <p:spPr>
          <a:xfrm>
            <a:off x="6595532" y="4756438"/>
            <a:ext cx="447251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Deleting an existing value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2: 	    Index to delete</a:t>
            </a:r>
            <a:endParaRPr lang="en-US" dirty="0">
              <a:latin typeface="+mj-lt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089AB89-DA1C-40C1-81AE-F121E8F1E26B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Append, Insert, Delete List Elements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91DF2EB-81AD-4E1C-A8FE-328097F7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3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7ABB6-95B6-43B2-B925-EA5AD70193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50" y="2400828"/>
            <a:ext cx="4473265" cy="2569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03BBB1-342E-4DE0-BD86-1092EA78E7F5}"/>
              </a:ext>
            </a:extLst>
          </p:cNvPr>
          <p:cNvSpPr txBox="1"/>
          <p:nvPr/>
        </p:nvSpPr>
        <p:spPr>
          <a:xfrm>
            <a:off x="5410199" y="2627454"/>
            <a:ext cx="5757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Appending a value to an empty list []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7BBBD-C4BD-43EE-A49F-B6F67D123825}"/>
              </a:ext>
            </a:extLst>
          </p:cNvPr>
          <p:cNvSpPr txBox="1"/>
          <p:nvPr/>
        </p:nvSpPr>
        <p:spPr>
          <a:xfrm>
            <a:off x="5410199" y="4046252"/>
            <a:ext cx="5757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Checking if an element is in the list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E786A1B-7689-4877-97A4-283F505B201E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Empty List and Element Check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AF3794F-EE1F-4BA2-91EE-0DDA24EE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59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Operators in Python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BE930-EA74-475A-BCC3-26774E18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806BB6-0739-4070-A9DB-BC1732524829}"/>
              </a:ext>
            </a:extLst>
          </p:cNvPr>
          <p:cNvSpPr/>
          <p:nvPr/>
        </p:nvSpPr>
        <p:spPr>
          <a:xfrm>
            <a:off x="1481659" y="2102440"/>
            <a:ext cx="1507074" cy="1508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Operand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3CE0CF-A3B8-4CC1-A33E-62480A71CAFE}"/>
              </a:ext>
            </a:extLst>
          </p:cNvPr>
          <p:cNvSpPr/>
          <p:nvPr/>
        </p:nvSpPr>
        <p:spPr>
          <a:xfrm>
            <a:off x="5494859" y="2102440"/>
            <a:ext cx="1507074" cy="1508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Operand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7FF8C5-4256-4814-BED1-F7B07D9E5742}"/>
              </a:ext>
            </a:extLst>
          </p:cNvPr>
          <p:cNvSpPr/>
          <p:nvPr/>
        </p:nvSpPr>
        <p:spPr>
          <a:xfrm>
            <a:off x="3471326" y="2102440"/>
            <a:ext cx="1508760" cy="150876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Operator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DAC19-C090-4C1B-B7ED-17DBB5CDE724}"/>
              </a:ext>
            </a:extLst>
          </p:cNvPr>
          <p:cNvCxnSpPr/>
          <p:nvPr/>
        </p:nvCxnSpPr>
        <p:spPr>
          <a:xfrm>
            <a:off x="7433733" y="2856820"/>
            <a:ext cx="10922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947046-4BF5-4E96-8AD2-76FD3432C5AD}"/>
              </a:ext>
            </a:extLst>
          </p:cNvPr>
          <p:cNvSpPr txBox="1"/>
          <p:nvPr/>
        </p:nvSpPr>
        <p:spPr>
          <a:xfrm>
            <a:off x="8873066" y="2595210"/>
            <a:ext cx="1507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OUTPUT</a:t>
            </a:r>
            <a:endParaRPr lang="en-US" sz="2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7D9013-54DD-4495-92A6-4AE0DEE70876}"/>
              </a:ext>
            </a:extLst>
          </p:cNvPr>
          <p:cNvSpPr/>
          <p:nvPr/>
        </p:nvSpPr>
        <p:spPr>
          <a:xfrm>
            <a:off x="5494859" y="4600109"/>
            <a:ext cx="1507074" cy="150876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Operand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452BC5-800F-43A0-8E61-E360B5E91C31}"/>
              </a:ext>
            </a:extLst>
          </p:cNvPr>
          <p:cNvSpPr/>
          <p:nvPr/>
        </p:nvSpPr>
        <p:spPr>
          <a:xfrm>
            <a:off x="3471326" y="4600109"/>
            <a:ext cx="1508760" cy="150876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Operator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503CED-B082-4A54-BD4E-AEF3E0F0879D}"/>
              </a:ext>
            </a:extLst>
          </p:cNvPr>
          <p:cNvCxnSpPr/>
          <p:nvPr/>
        </p:nvCxnSpPr>
        <p:spPr>
          <a:xfrm>
            <a:off x="7433733" y="5354489"/>
            <a:ext cx="109220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7A359B-FBEB-4EA1-9FB8-38579D0650FE}"/>
              </a:ext>
            </a:extLst>
          </p:cNvPr>
          <p:cNvSpPr txBox="1"/>
          <p:nvPr/>
        </p:nvSpPr>
        <p:spPr>
          <a:xfrm>
            <a:off x="8873066" y="5092879"/>
            <a:ext cx="15070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j-lt"/>
              </a:rPr>
              <a:t>OUTPUT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BB434-79CE-4663-8EAD-AD90973ECAF2}"/>
              </a:ext>
            </a:extLst>
          </p:cNvPr>
          <p:cNvSpPr txBox="1"/>
          <p:nvPr/>
        </p:nvSpPr>
        <p:spPr>
          <a:xfrm>
            <a:off x="821259" y="1256958"/>
            <a:ext cx="4673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j-lt"/>
              </a:rPr>
              <a:t>1. Binary Operator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EE54C-1B6D-43EF-93C6-BFB9DF25F078}"/>
              </a:ext>
            </a:extLst>
          </p:cNvPr>
          <p:cNvSpPr txBox="1"/>
          <p:nvPr/>
        </p:nvSpPr>
        <p:spPr>
          <a:xfrm>
            <a:off x="821258" y="3901255"/>
            <a:ext cx="41588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2</a:t>
            </a:r>
            <a:r>
              <a:rPr lang="en-US" sz="3200" dirty="0">
                <a:solidFill>
                  <a:schemeClr val="tx1"/>
                </a:solidFill>
                <a:latin typeface="+mj-lt"/>
              </a:rPr>
              <a:t>. Unary Operator</a:t>
            </a:r>
            <a:endParaRPr lang="en-US" sz="3200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E4B5326C-34D7-43DB-8C38-620B7E25B6F6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Operators in Python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8CB897C-944C-4D64-8201-D234338E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927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69AFE-F438-403B-A5EB-C50796F1DFB5}"/>
              </a:ext>
            </a:extLst>
          </p:cNvPr>
          <p:cNvSpPr txBox="1"/>
          <p:nvPr/>
        </p:nvSpPr>
        <p:spPr>
          <a:xfrm>
            <a:off x="952499" y="1764631"/>
            <a:ext cx="269028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Addition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Subtraction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Multiplication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Exponent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Division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Modulo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E8512-A5E7-4499-A172-B0C923888BD0}"/>
              </a:ext>
            </a:extLst>
          </p:cNvPr>
          <p:cNvSpPr txBox="1"/>
          <p:nvPr/>
        </p:nvSpPr>
        <p:spPr>
          <a:xfrm>
            <a:off x="4320118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09AAE-EC3B-4CDF-98E1-F9F5EE28AC91}"/>
              </a:ext>
            </a:extLst>
          </p:cNvPr>
          <p:cNvSpPr txBox="1"/>
          <p:nvPr/>
        </p:nvSpPr>
        <p:spPr>
          <a:xfrm>
            <a:off x="8705851" y="126846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1690B-CDCC-44D7-8137-260FF309A8F4}"/>
              </a:ext>
            </a:extLst>
          </p:cNvPr>
          <p:cNvSpPr txBox="1"/>
          <p:nvPr/>
        </p:nvSpPr>
        <p:spPr>
          <a:xfrm>
            <a:off x="4320118" y="1713831"/>
            <a:ext cx="1498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+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51ADB-1CBF-48EB-9E01-9D19A85D2116}"/>
              </a:ext>
            </a:extLst>
          </p:cNvPr>
          <p:cNvSpPr txBox="1"/>
          <p:nvPr/>
        </p:nvSpPr>
        <p:spPr>
          <a:xfrm>
            <a:off x="4320118" y="2394031"/>
            <a:ext cx="1498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-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421BA-0D5A-404C-89C4-91F6854B89BC}"/>
              </a:ext>
            </a:extLst>
          </p:cNvPr>
          <p:cNvSpPr txBox="1"/>
          <p:nvPr/>
        </p:nvSpPr>
        <p:spPr>
          <a:xfrm>
            <a:off x="4320118" y="3494697"/>
            <a:ext cx="149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*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645AA-7B5A-4AE6-B277-B665F57F6B15}"/>
              </a:ext>
            </a:extLst>
          </p:cNvPr>
          <p:cNvSpPr txBox="1"/>
          <p:nvPr/>
        </p:nvSpPr>
        <p:spPr>
          <a:xfrm>
            <a:off x="4320118" y="5221959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/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16B8F-2396-478A-873C-6AF1F554DF87}"/>
              </a:ext>
            </a:extLst>
          </p:cNvPr>
          <p:cNvSpPr txBox="1"/>
          <p:nvPr/>
        </p:nvSpPr>
        <p:spPr>
          <a:xfrm>
            <a:off x="4320118" y="6022604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%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D61AD7-912D-4D70-B941-AA4557D1533B}"/>
              </a:ext>
            </a:extLst>
          </p:cNvPr>
          <p:cNvSpPr txBox="1"/>
          <p:nvPr/>
        </p:nvSpPr>
        <p:spPr>
          <a:xfrm>
            <a:off x="4320118" y="4336737"/>
            <a:ext cx="1498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**</a:t>
            </a:r>
            <a:endParaRPr lang="en-US" sz="4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00CD04A-FE00-4EB8-8AB0-E17AA13D5F9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9973" y="1756855"/>
            <a:ext cx="2446645" cy="4964620"/>
          </a:xfrm>
          <a:prstGeom prst="rect">
            <a:avLst/>
          </a:prstGeom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178473BA-50F0-4018-80D8-01A0770C5C0D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Arithmetic Operators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40E6BF9-A440-4598-BFE1-CF4CEBD26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20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A0771-0E3A-4698-94AE-0D1F3F37FE38}"/>
              </a:ext>
            </a:extLst>
          </p:cNvPr>
          <p:cNvSpPr txBox="1"/>
          <p:nvPr/>
        </p:nvSpPr>
        <p:spPr>
          <a:xfrm>
            <a:off x="643466" y="1956056"/>
            <a:ext cx="368300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+mj-lt"/>
              </a:rPr>
              <a:t>Greater Than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Less Than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Greater Than or Equal to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Less Than or Equal to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Equivalent to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Not Equivalent 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DFB22-0333-41B8-B898-7DCD35E8B6C4}"/>
              </a:ext>
            </a:extLst>
          </p:cNvPr>
          <p:cNvSpPr txBox="1"/>
          <p:nvPr/>
        </p:nvSpPr>
        <p:spPr>
          <a:xfrm>
            <a:off x="4955118" y="131202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941FF-B7B8-4B03-963A-729CD66C71DC}"/>
              </a:ext>
            </a:extLst>
          </p:cNvPr>
          <p:cNvSpPr txBox="1"/>
          <p:nvPr/>
        </p:nvSpPr>
        <p:spPr>
          <a:xfrm>
            <a:off x="9340851" y="130680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0F917-5B76-4B98-BBE9-4237F1D75709}"/>
              </a:ext>
            </a:extLst>
          </p:cNvPr>
          <p:cNvSpPr txBox="1"/>
          <p:nvPr/>
        </p:nvSpPr>
        <p:spPr>
          <a:xfrm>
            <a:off x="4955118" y="1956056"/>
            <a:ext cx="133984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&lt;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&gt;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&gt;=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&lt;=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==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!=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EB1AA-61DD-42C7-A9B6-7C10A74A14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34262" y="1997050"/>
            <a:ext cx="937498" cy="4717014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21A4FE34-E479-4EEB-90BA-5C9BEA92D5E5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Comparison Operators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A3F3EBBB-3A9A-49E8-9F3B-8B334FAC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30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655297"/>
            <a:ext cx="11454063" cy="319610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PART 1:</a:t>
            </a:r>
            <a:b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GETTING STARTED</a:t>
            </a:r>
            <a:b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6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Python Environment Setup</a:t>
            </a:r>
            <a:endParaRPr lang="en-US" sz="5400" spc="3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2A480-FC8A-4831-A43B-5D35CAAC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68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4577B-F64F-47ED-A881-262098D4B755}"/>
              </a:ext>
            </a:extLst>
          </p:cNvPr>
          <p:cNvSpPr txBox="1"/>
          <p:nvPr/>
        </p:nvSpPr>
        <p:spPr>
          <a:xfrm>
            <a:off x="643467" y="2150790"/>
            <a:ext cx="3268134" cy="42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+mj-lt"/>
              </a:rPr>
              <a:t>Add and Assign</a:t>
            </a:r>
          </a:p>
          <a:p>
            <a:pPr>
              <a:lnSpc>
                <a:spcPct val="150000"/>
              </a:lnSpc>
            </a:pPr>
            <a:endParaRPr lang="en-US" sz="2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+mj-lt"/>
              </a:rPr>
              <a:t>Subtract and Assign</a:t>
            </a:r>
          </a:p>
          <a:p>
            <a:pPr>
              <a:lnSpc>
                <a:spcPct val="150000"/>
              </a:lnSpc>
            </a:pPr>
            <a:endParaRPr lang="en-US" sz="2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+mj-lt"/>
              </a:rPr>
              <a:t>Multiply and Assign</a:t>
            </a:r>
          </a:p>
          <a:p>
            <a:pPr>
              <a:lnSpc>
                <a:spcPct val="150000"/>
              </a:lnSpc>
            </a:pPr>
            <a:endParaRPr lang="en-US" sz="2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600" dirty="0">
                <a:latin typeface="+mj-lt"/>
              </a:rPr>
              <a:t>Divide and Assign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6D7D3-6E8C-44CB-ACD8-4BEB90301934}"/>
              </a:ext>
            </a:extLst>
          </p:cNvPr>
          <p:cNvSpPr txBox="1"/>
          <p:nvPr/>
        </p:nvSpPr>
        <p:spPr>
          <a:xfrm>
            <a:off x="4709585" y="1544859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77B3D-4A08-4F99-A45B-63977E543F0E}"/>
              </a:ext>
            </a:extLst>
          </p:cNvPr>
          <p:cNvSpPr txBox="1"/>
          <p:nvPr/>
        </p:nvSpPr>
        <p:spPr>
          <a:xfrm>
            <a:off x="9095318" y="1539639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2C5AC-7DE5-4DC8-9A57-673D2F4C52B1}"/>
              </a:ext>
            </a:extLst>
          </p:cNvPr>
          <p:cNvSpPr txBox="1"/>
          <p:nvPr/>
        </p:nvSpPr>
        <p:spPr>
          <a:xfrm>
            <a:off x="4885268" y="2150790"/>
            <a:ext cx="999066" cy="4231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>
                <a:latin typeface="+mj-lt"/>
              </a:rPr>
              <a:t>+=</a:t>
            </a:r>
          </a:p>
          <a:p>
            <a:pPr algn="ctr">
              <a:lnSpc>
                <a:spcPct val="150000"/>
              </a:lnSpc>
            </a:pPr>
            <a:endParaRPr lang="en-US" sz="26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600" dirty="0">
                <a:latin typeface="+mj-lt"/>
              </a:rPr>
              <a:t>-=</a:t>
            </a:r>
          </a:p>
          <a:p>
            <a:pPr algn="ctr">
              <a:lnSpc>
                <a:spcPct val="150000"/>
              </a:lnSpc>
            </a:pPr>
            <a:endParaRPr lang="en-US" sz="26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600" dirty="0">
                <a:latin typeface="+mj-lt"/>
              </a:rPr>
              <a:t>*=</a:t>
            </a:r>
          </a:p>
          <a:p>
            <a:pPr algn="ctr">
              <a:lnSpc>
                <a:spcPct val="150000"/>
              </a:lnSpc>
            </a:pPr>
            <a:endParaRPr lang="en-US" sz="26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2600" dirty="0">
                <a:latin typeface="+mj-lt"/>
              </a:rPr>
              <a:t>/=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A9B0C-6F27-4DD0-8851-2A73E41C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0234" y="2150790"/>
            <a:ext cx="1882439" cy="44657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43650FA-0806-4606-B13B-B7929DD75929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Assignment Operators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08D2BEB-4B57-4813-BB67-F15B7C5FD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97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5D021-3712-49EC-A7F8-E14D6ABC1CE0}"/>
              </a:ext>
            </a:extLst>
          </p:cNvPr>
          <p:cNvSpPr txBox="1"/>
          <p:nvPr/>
        </p:nvSpPr>
        <p:spPr>
          <a:xfrm>
            <a:off x="643467" y="2997459"/>
            <a:ext cx="326813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+mj-lt"/>
              </a:rPr>
              <a:t>OR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AND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A29A8-F5DF-40DF-A8F4-635D75B0E2D1}"/>
              </a:ext>
            </a:extLst>
          </p:cNvPr>
          <p:cNvSpPr txBox="1"/>
          <p:nvPr/>
        </p:nvSpPr>
        <p:spPr>
          <a:xfrm>
            <a:off x="4709585" y="170572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52FE7-2DFA-49CD-AC9A-6EE8A5B9C078}"/>
              </a:ext>
            </a:extLst>
          </p:cNvPr>
          <p:cNvSpPr txBox="1"/>
          <p:nvPr/>
        </p:nvSpPr>
        <p:spPr>
          <a:xfrm>
            <a:off x="9095318" y="170050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8EE45-0D7F-44BA-B654-E29D7779D0BD}"/>
              </a:ext>
            </a:extLst>
          </p:cNvPr>
          <p:cNvSpPr txBox="1"/>
          <p:nvPr/>
        </p:nvSpPr>
        <p:spPr>
          <a:xfrm>
            <a:off x="4885268" y="2997459"/>
            <a:ext cx="999066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or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and</a:t>
            </a:r>
          </a:p>
          <a:p>
            <a:pPr algn="ctr"/>
            <a:endParaRPr lang="en-US" sz="2600" dirty="0">
              <a:latin typeface="+mj-lt"/>
            </a:endParaRPr>
          </a:p>
          <a:p>
            <a:pPr algn="ctr"/>
            <a:r>
              <a:rPr lang="en-US" sz="2600" dirty="0">
                <a:latin typeface="+mj-lt"/>
              </a:rPr>
              <a:t>not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6D9324-645A-41EB-90CD-D0998866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6399" y="2662036"/>
            <a:ext cx="2732777" cy="277356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E062C14-29D8-440D-B83D-1430A1959325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Logical Operators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BB59FB4-E3B4-4651-A5FD-A56D382F8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898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Conditionals, Loops, Functions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93104-0D08-4AAC-882E-B2B6DBB6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10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A6CF5404-8287-4A43-86F0-9876C37CDFF2}"/>
              </a:ext>
            </a:extLst>
          </p:cNvPr>
          <p:cNvSpPr/>
          <p:nvPr/>
        </p:nvSpPr>
        <p:spPr>
          <a:xfrm>
            <a:off x="7862316" y="1283970"/>
            <a:ext cx="1569720" cy="1376824"/>
          </a:xfrm>
          <a:prstGeom prst="hex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Conditional Statement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F783023-46DA-4B19-A50A-C8EB2AF3AF62}"/>
              </a:ext>
            </a:extLst>
          </p:cNvPr>
          <p:cNvSpPr/>
          <p:nvPr/>
        </p:nvSpPr>
        <p:spPr>
          <a:xfrm>
            <a:off x="8016240" y="3208020"/>
            <a:ext cx="1261872" cy="1257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63ACF-42EB-4B91-8824-A0159054281A}"/>
              </a:ext>
            </a:extLst>
          </p:cNvPr>
          <p:cNvSpPr/>
          <p:nvPr/>
        </p:nvSpPr>
        <p:spPr>
          <a:xfrm>
            <a:off x="6673596" y="5105400"/>
            <a:ext cx="1188720" cy="1188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Path 1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1FC44-83BB-4455-8D66-10F644ED7158}"/>
              </a:ext>
            </a:extLst>
          </p:cNvPr>
          <p:cNvSpPr/>
          <p:nvPr/>
        </p:nvSpPr>
        <p:spPr>
          <a:xfrm>
            <a:off x="9432036" y="5105400"/>
            <a:ext cx="1188720" cy="1188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Path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74D427-98F0-459B-9AFA-D8BF4ED8B4EB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647176" y="2660794"/>
            <a:ext cx="0" cy="54722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AD4709-B45B-48F0-A259-C06AE7973A5F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7267957" y="4281193"/>
            <a:ext cx="933080" cy="8075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8AA7C6-6261-4286-8552-59044D9C271A}"/>
              </a:ext>
            </a:extLst>
          </p:cNvPr>
          <p:cNvCxnSpPr>
            <a:cxnSpLocks/>
            <a:stCxn id="3" idx="5"/>
            <a:endCxn id="8" idx="0"/>
          </p:cNvCxnSpPr>
          <p:nvPr/>
        </p:nvCxnSpPr>
        <p:spPr>
          <a:xfrm>
            <a:off x="9093315" y="4281193"/>
            <a:ext cx="933081" cy="8242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E16037-D9FE-4BB9-9294-799EE36855C2}"/>
              </a:ext>
            </a:extLst>
          </p:cNvPr>
          <p:cNvSpPr txBox="1"/>
          <p:nvPr/>
        </p:nvSpPr>
        <p:spPr>
          <a:xfrm>
            <a:off x="665226" y="1874728"/>
            <a:ext cx="635888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Types of conditional statements in Python</a:t>
            </a:r>
          </a:p>
          <a:p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If-else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If-</a:t>
            </a:r>
            <a:r>
              <a:rPr lang="en-US" sz="2800" dirty="0" err="1">
                <a:latin typeface="+mj-lt"/>
              </a:rPr>
              <a:t>elif</a:t>
            </a:r>
            <a:r>
              <a:rPr lang="en-US" sz="2800" dirty="0">
                <a:latin typeface="+mj-lt"/>
              </a:rPr>
              <a:t>-else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0344-0A5E-4DEE-B912-7784B7950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33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6E6AD670-F239-463E-8A49-10FF7BA82384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Conditional Statements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F99D79E-7185-40C8-A257-AE8A11889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488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143740-FAE1-4699-A247-1E6A6C8FDE40}"/>
              </a:ext>
            </a:extLst>
          </p:cNvPr>
          <p:cNvSpPr/>
          <p:nvPr/>
        </p:nvSpPr>
        <p:spPr>
          <a:xfrm>
            <a:off x="623639" y="2608581"/>
            <a:ext cx="2924009" cy="534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If </a:t>
            </a:r>
            <a:r>
              <a:rPr lang="en-US" sz="2400" dirty="0">
                <a:solidFill>
                  <a:srgbClr val="FF0000"/>
                </a:solidFill>
              </a:rPr>
              <a:t>condition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06E34-083E-4ED9-8E41-F442AF511CBD}"/>
              </a:ext>
            </a:extLst>
          </p:cNvPr>
          <p:cNvSpPr/>
          <p:nvPr/>
        </p:nvSpPr>
        <p:spPr>
          <a:xfrm>
            <a:off x="1259694" y="3429000"/>
            <a:ext cx="2924009" cy="1511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Code to be executed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1404D-1867-4010-B136-E0694A5B9F7A}"/>
              </a:ext>
            </a:extLst>
          </p:cNvPr>
          <p:cNvSpPr txBox="1"/>
          <p:nvPr/>
        </p:nvSpPr>
        <p:spPr>
          <a:xfrm>
            <a:off x="5368471" y="1937081"/>
            <a:ext cx="2307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Code example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35674-612A-4F9E-8E01-443D9A2F9C80}"/>
              </a:ext>
            </a:extLst>
          </p:cNvPr>
          <p:cNvSpPr txBox="1"/>
          <p:nvPr/>
        </p:nvSpPr>
        <p:spPr>
          <a:xfrm>
            <a:off x="512222" y="1937081"/>
            <a:ext cx="4128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Implementation structure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C4ABA-E7EC-4E8F-B8C7-66A75B212D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7305" y="4612642"/>
            <a:ext cx="4103902" cy="14381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9E90B-E297-4B98-9396-B68E8903457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9891" y="2716437"/>
            <a:ext cx="6652260" cy="18962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6A2F-B0BC-43BE-9EB3-296DE6B4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34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749A1FB-55EA-4CC8-857E-EC5571FCB329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if statement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21E351C-A616-41E9-8904-D8422DBE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127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143740-FAE1-4699-A247-1E6A6C8FDE40}"/>
              </a:ext>
            </a:extLst>
          </p:cNvPr>
          <p:cNvSpPr/>
          <p:nvPr/>
        </p:nvSpPr>
        <p:spPr>
          <a:xfrm>
            <a:off x="1454939" y="2235087"/>
            <a:ext cx="2535977" cy="463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dirty="0">
                <a:solidFill>
                  <a:srgbClr val="FF0000"/>
                </a:solidFill>
              </a:rPr>
              <a:t>condition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706E34-083E-4ED9-8E41-F442AF511CBD}"/>
              </a:ext>
            </a:extLst>
          </p:cNvPr>
          <p:cNvSpPr/>
          <p:nvPr/>
        </p:nvSpPr>
        <p:spPr>
          <a:xfrm>
            <a:off x="2006586" y="2946631"/>
            <a:ext cx="2535977" cy="1311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Execute this code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44B3E7-9619-4E40-85FA-29A2E3E8C6C3}"/>
              </a:ext>
            </a:extLst>
          </p:cNvPr>
          <p:cNvSpPr/>
          <p:nvPr/>
        </p:nvSpPr>
        <p:spPr>
          <a:xfrm>
            <a:off x="2006585" y="4863831"/>
            <a:ext cx="2535977" cy="1311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Execute this code instead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58D1A-A91B-4143-ABF3-1A91BFA31C87}"/>
              </a:ext>
            </a:extLst>
          </p:cNvPr>
          <p:cNvSpPr txBox="1"/>
          <p:nvPr/>
        </p:nvSpPr>
        <p:spPr>
          <a:xfrm>
            <a:off x="1766555" y="4345613"/>
            <a:ext cx="103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else: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48E992-DDD1-4A65-9E68-3DD11CC7D5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3335" y="2235087"/>
            <a:ext cx="5362762" cy="28802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4D423F-B8B2-4DEC-B50B-52F60D64DAF5}"/>
              </a:ext>
            </a:extLst>
          </p:cNvPr>
          <p:cNvSpPr txBox="1"/>
          <p:nvPr/>
        </p:nvSpPr>
        <p:spPr>
          <a:xfrm>
            <a:off x="6671170" y="1602314"/>
            <a:ext cx="230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Code example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9F2A77-0FC6-4C27-8AE5-2CD062ABD805}"/>
              </a:ext>
            </a:extLst>
          </p:cNvPr>
          <p:cNvSpPr txBox="1"/>
          <p:nvPr/>
        </p:nvSpPr>
        <p:spPr>
          <a:xfrm>
            <a:off x="736862" y="1602314"/>
            <a:ext cx="4128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Implementation structure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298BBF-2872-40FD-AAA5-91A6E40B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35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299ED93-B553-41FF-9201-1438C26AD3AA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If-else Statement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AA15033-85F7-4861-AD30-C063109A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41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6871B34-FF3C-4484-BF2C-75EA34A03760}"/>
              </a:ext>
            </a:extLst>
          </p:cNvPr>
          <p:cNvGrpSpPr/>
          <p:nvPr/>
        </p:nvGrpSpPr>
        <p:grpSpPr>
          <a:xfrm>
            <a:off x="1228068" y="1903643"/>
            <a:ext cx="2293451" cy="4678751"/>
            <a:chOff x="7272569" y="1616084"/>
            <a:chExt cx="2293451" cy="46787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135E79-BDD5-463B-8B90-D8F50E1F4B59}"/>
                </a:ext>
              </a:extLst>
            </p:cNvPr>
            <p:cNvSpPr/>
            <p:nvPr/>
          </p:nvSpPr>
          <p:spPr>
            <a:xfrm>
              <a:off x="7274800" y="1616084"/>
              <a:ext cx="1881861" cy="3440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If </a:t>
              </a:r>
              <a:r>
                <a:rPr lang="en-US" sz="1600" dirty="0">
                  <a:solidFill>
                    <a:srgbClr val="FF0000"/>
                  </a:solidFill>
                </a:rPr>
                <a:t>condition 1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10C7F6-6372-4AF2-AA07-E00C0EB7DA55}"/>
                </a:ext>
              </a:extLst>
            </p:cNvPr>
            <p:cNvSpPr/>
            <p:nvPr/>
          </p:nvSpPr>
          <p:spPr>
            <a:xfrm>
              <a:off x="7684159" y="2144096"/>
              <a:ext cx="1881861" cy="972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Execute this code 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4626BE-178B-476E-B455-581DDAE78B2E}"/>
                </a:ext>
              </a:extLst>
            </p:cNvPr>
            <p:cNvSpPr/>
            <p:nvPr/>
          </p:nvSpPr>
          <p:spPr>
            <a:xfrm>
              <a:off x="7272569" y="3374646"/>
              <a:ext cx="1881861" cy="3440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elif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condition 2</a:t>
              </a:r>
              <a:r>
                <a:rPr lang="en-US" sz="1600" dirty="0">
                  <a:solidFill>
                    <a:schemeClr val="tx1"/>
                  </a:solidFill>
                </a:rPr>
                <a:t>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C0FF30-D3F5-427A-87CB-8F9579D38FF3}"/>
                </a:ext>
              </a:extLst>
            </p:cNvPr>
            <p:cNvSpPr/>
            <p:nvPr/>
          </p:nvSpPr>
          <p:spPr>
            <a:xfrm>
              <a:off x="7681927" y="3902658"/>
              <a:ext cx="1881861" cy="972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Execute this code instead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ED279A-135E-4187-8E1E-A15568D00E19}"/>
                </a:ext>
              </a:extLst>
            </p:cNvPr>
            <p:cNvSpPr/>
            <p:nvPr/>
          </p:nvSpPr>
          <p:spPr>
            <a:xfrm>
              <a:off x="7681927" y="5321867"/>
              <a:ext cx="1881861" cy="972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Execute this code instead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F5F240-BD97-481A-B04A-1D07C6C1C88D}"/>
                </a:ext>
              </a:extLst>
            </p:cNvPr>
            <p:cNvSpPr txBox="1"/>
            <p:nvPr/>
          </p:nvSpPr>
          <p:spPr>
            <a:xfrm>
              <a:off x="7419552" y="4914759"/>
              <a:ext cx="10310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else: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C3D6FCB-AD53-406E-8ADF-90F6E99D67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8276" y="2192250"/>
            <a:ext cx="5444498" cy="34354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11BFAA-2FDC-431D-AE68-4289221472F5}"/>
              </a:ext>
            </a:extLst>
          </p:cNvPr>
          <p:cNvSpPr txBox="1"/>
          <p:nvPr/>
        </p:nvSpPr>
        <p:spPr>
          <a:xfrm>
            <a:off x="3898491" y="5703243"/>
            <a:ext cx="7942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Note: You can have multiple </a:t>
            </a:r>
            <a:r>
              <a:rPr lang="en-US" sz="2400" dirty="0" err="1">
                <a:solidFill>
                  <a:srgbClr val="FF0000"/>
                </a:solidFill>
                <a:latin typeface="+mj-lt"/>
              </a:rPr>
              <a:t>elif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conditions between if and else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C0DF5E-B5A8-4200-9D5E-29CDD10971D3}"/>
              </a:ext>
            </a:extLst>
          </p:cNvPr>
          <p:cNvSpPr txBox="1"/>
          <p:nvPr/>
        </p:nvSpPr>
        <p:spPr>
          <a:xfrm>
            <a:off x="5868736" y="1427642"/>
            <a:ext cx="23075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Code example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38107-50D1-4AFE-A07D-0ED3AA383372}"/>
              </a:ext>
            </a:extLst>
          </p:cNvPr>
          <p:cNvSpPr txBox="1"/>
          <p:nvPr/>
        </p:nvSpPr>
        <p:spPr>
          <a:xfrm>
            <a:off x="488003" y="1422103"/>
            <a:ext cx="4128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Implementation structure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9E812-532A-421A-B7A1-8D04F276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36</a:t>
            </a:fld>
            <a:endParaRPr lang="en-US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1255AE8E-9EC9-4176-8B5A-1013ADCD263B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If-</a:t>
            </a:r>
            <a:r>
              <a:rPr lang="en-US" sz="4800" dirty="0" err="1">
                <a:solidFill>
                  <a:srgbClr val="FF0000"/>
                </a:solidFill>
              </a:rPr>
              <a:t>elif</a:t>
            </a:r>
            <a:r>
              <a:rPr lang="en-US" sz="4800" dirty="0">
                <a:solidFill>
                  <a:srgbClr val="FF0000"/>
                </a:solidFill>
              </a:rPr>
              <a:t>-else Statement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7251B17-4FC4-479E-A578-9F8BDE80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888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33981D-92F8-45A3-AB00-2F7C098B9859}"/>
              </a:ext>
            </a:extLst>
          </p:cNvPr>
          <p:cNvGrpSpPr>
            <a:grpSpLocks noChangeAspect="1"/>
          </p:cNvGrpSpPr>
          <p:nvPr/>
        </p:nvGrpSpPr>
        <p:grpSpPr>
          <a:xfrm>
            <a:off x="738985" y="2466399"/>
            <a:ext cx="3497975" cy="2043739"/>
            <a:chOff x="6124146" y="2329926"/>
            <a:chExt cx="4917235" cy="28729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0423E2-0641-428D-A315-4B3C6366EABA}"/>
                </a:ext>
              </a:extLst>
            </p:cNvPr>
            <p:cNvSpPr/>
            <p:nvPr/>
          </p:nvSpPr>
          <p:spPr>
            <a:xfrm>
              <a:off x="6467856" y="2423159"/>
              <a:ext cx="3430954" cy="6273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for </a:t>
              </a:r>
              <a:r>
                <a:rPr lang="en-US" sz="1600" dirty="0">
                  <a:solidFill>
                    <a:srgbClr val="FF0000"/>
                  </a:solidFill>
                </a:rPr>
                <a:t>iterator</a:t>
              </a:r>
              <a:r>
                <a:rPr lang="en-US" sz="1600" dirty="0">
                  <a:solidFill>
                    <a:schemeClr val="tx1"/>
                  </a:solidFill>
                </a:rPr>
                <a:t> in </a:t>
              </a:r>
              <a:r>
                <a:rPr lang="en-US" sz="1600" dirty="0">
                  <a:solidFill>
                    <a:srgbClr val="FF0000"/>
                  </a:solidFill>
                </a:rPr>
                <a:t>sequence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BCDD0A-48C7-45AA-B45A-D5A5F69A6ABD}"/>
                </a:ext>
              </a:extLst>
            </p:cNvPr>
            <p:cNvSpPr/>
            <p:nvPr/>
          </p:nvSpPr>
          <p:spPr>
            <a:xfrm>
              <a:off x="7214186" y="3429000"/>
              <a:ext cx="3430954" cy="17738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Set of operations </a:t>
              </a:r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267DD4BA-9B10-4D17-9AF1-6E0C09B2F3D5}"/>
                </a:ext>
              </a:extLst>
            </p:cNvPr>
            <p:cNvSpPr/>
            <p:nvPr/>
          </p:nvSpPr>
          <p:spPr>
            <a:xfrm rot="745670">
              <a:off x="9220201" y="2597808"/>
              <a:ext cx="1821180" cy="1819656"/>
            </a:xfrm>
            <a:prstGeom prst="arc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5B10EBC-219A-4573-8563-1395E9D71648}"/>
                </a:ext>
              </a:extLst>
            </p:cNvPr>
            <p:cNvSpPr/>
            <p:nvPr/>
          </p:nvSpPr>
          <p:spPr>
            <a:xfrm rot="11340805">
              <a:off x="6124146" y="2329926"/>
              <a:ext cx="1821180" cy="1819656"/>
            </a:xfrm>
            <a:prstGeom prst="arc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8F0630E-9C8B-49EC-B5C1-DEF4034ED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686"/>
          <a:stretch/>
        </p:blipFill>
        <p:spPr>
          <a:xfrm>
            <a:off x="4727078" y="1074143"/>
            <a:ext cx="4391089" cy="32941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96C47E-6A1B-432A-BBBD-B6C53415F354}"/>
              </a:ext>
            </a:extLst>
          </p:cNvPr>
          <p:cNvSpPr txBox="1"/>
          <p:nvPr/>
        </p:nvSpPr>
        <p:spPr>
          <a:xfrm>
            <a:off x="7474542" y="2325716"/>
            <a:ext cx="3328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Iterate through sequence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25C1B-2310-4F80-BB83-F4953AABBCD0}"/>
              </a:ext>
            </a:extLst>
          </p:cNvPr>
          <p:cNvSpPr txBox="1"/>
          <p:nvPr/>
        </p:nvSpPr>
        <p:spPr>
          <a:xfrm>
            <a:off x="7474542" y="5874127"/>
            <a:ext cx="38245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Iterate through list elements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60B4B-2C55-4E6F-9B6A-1DCA2C51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1047E-8FB9-42D7-9E6F-E421BC0E52F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3908" y="4363453"/>
            <a:ext cx="6279521" cy="2367890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576F521B-F520-494F-92BD-65493E309A3F}"/>
              </a:ext>
            </a:extLst>
          </p:cNvPr>
          <p:cNvSpPr txBox="1">
            <a:spLocks/>
          </p:cNvSpPr>
          <p:nvPr/>
        </p:nvSpPr>
        <p:spPr>
          <a:xfrm>
            <a:off x="831848" y="-3904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for Loop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2761423-6C48-4854-965A-488B5AFB1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22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92AA4F-2753-4CCA-863B-23217F4CC08A}"/>
              </a:ext>
            </a:extLst>
          </p:cNvPr>
          <p:cNvGrpSpPr>
            <a:grpSpLocks noChangeAspect="1"/>
          </p:cNvGrpSpPr>
          <p:nvPr/>
        </p:nvGrpSpPr>
        <p:grpSpPr>
          <a:xfrm>
            <a:off x="1298915" y="2163411"/>
            <a:ext cx="4071414" cy="2378778"/>
            <a:chOff x="6124146" y="2329926"/>
            <a:chExt cx="4917235" cy="28729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065CF06-C330-4E1A-AF6E-2E7940AACDBB}"/>
                </a:ext>
              </a:extLst>
            </p:cNvPr>
            <p:cNvSpPr/>
            <p:nvPr/>
          </p:nvSpPr>
          <p:spPr>
            <a:xfrm>
              <a:off x="6467856" y="2423159"/>
              <a:ext cx="3430954" cy="6273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 while </a:t>
              </a:r>
              <a:r>
                <a:rPr lang="en-US" sz="2000" dirty="0">
                  <a:solidFill>
                    <a:srgbClr val="FF0000"/>
                  </a:solidFill>
                </a:rPr>
                <a:t>condition</a:t>
              </a:r>
              <a:r>
                <a:rPr lang="en-US" sz="2000" dirty="0">
                  <a:solidFill>
                    <a:schemeClr val="tx1"/>
                  </a:solidFill>
                </a:rPr>
                <a:t> is </a:t>
              </a:r>
              <a:r>
                <a:rPr lang="en-US" sz="2000" dirty="0">
                  <a:solidFill>
                    <a:srgbClr val="FF0000"/>
                  </a:solidFill>
                </a:rPr>
                <a:t>true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1165CE-A077-49DE-85D1-4497C74192B3}"/>
                </a:ext>
              </a:extLst>
            </p:cNvPr>
            <p:cNvSpPr/>
            <p:nvPr/>
          </p:nvSpPr>
          <p:spPr>
            <a:xfrm>
              <a:off x="7214186" y="3429000"/>
              <a:ext cx="3430954" cy="17738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Set of operations </a:t>
              </a: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C9FC8D30-E519-4E8D-8081-0C5E520B5221}"/>
                </a:ext>
              </a:extLst>
            </p:cNvPr>
            <p:cNvSpPr/>
            <p:nvPr/>
          </p:nvSpPr>
          <p:spPr>
            <a:xfrm rot="745670">
              <a:off x="9220201" y="2597808"/>
              <a:ext cx="1821180" cy="1819656"/>
            </a:xfrm>
            <a:prstGeom prst="arc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23AD3BDC-2E41-49A2-9466-58C3FB5DAC46}"/>
                </a:ext>
              </a:extLst>
            </p:cNvPr>
            <p:cNvSpPr/>
            <p:nvPr/>
          </p:nvSpPr>
          <p:spPr>
            <a:xfrm rot="11340805">
              <a:off x="6124146" y="2329926"/>
              <a:ext cx="1821180" cy="1819656"/>
            </a:xfrm>
            <a:prstGeom prst="arc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3451696-AFA3-4500-80CA-82CF3FB8EB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0208" y="1022448"/>
            <a:ext cx="4702877" cy="3632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1DA2C3-B0DC-473A-929F-B6A8D062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4529" y="4735718"/>
            <a:ext cx="4598556" cy="1966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C93983-6D40-4B06-8636-AE7BA4A01542}"/>
              </a:ext>
            </a:extLst>
          </p:cNvPr>
          <p:cNvSpPr txBox="1"/>
          <p:nvPr/>
        </p:nvSpPr>
        <p:spPr>
          <a:xfrm>
            <a:off x="979028" y="5464850"/>
            <a:ext cx="56423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+mj-lt"/>
              </a:rPr>
              <a:t>Note: while loop has a potential to run infinitely </a:t>
            </a:r>
          </a:p>
          <a:p>
            <a:r>
              <a:rPr lang="en-US" sz="2200" dirty="0">
                <a:solidFill>
                  <a:srgbClr val="FF0000"/>
                </a:solidFill>
                <a:latin typeface="+mj-lt"/>
              </a:rPr>
              <a:t>if not set correctly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F1BF9A-0F70-4386-8C1F-AF26F88D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38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BE58E49-0EEF-4F65-8C8C-BE192D8912EA}"/>
              </a:ext>
            </a:extLst>
          </p:cNvPr>
          <p:cNvSpPr txBox="1">
            <a:spLocks/>
          </p:cNvSpPr>
          <p:nvPr/>
        </p:nvSpPr>
        <p:spPr>
          <a:xfrm>
            <a:off x="831848" y="-3904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while Loop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DF8276E-203F-48F5-8778-F251AADF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29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156DA7-5AF0-47D5-9691-3C9529A657DC}"/>
              </a:ext>
            </a:extLst>
          </p:cNvPr>
          <p:cNvSpPr/>
          <p:nvPr/>
        </p:nvSpPr>
        <p:spPr>
          <a:xfrm>
            <a:off x="4966853" y="1776226"/>
            <a:ext cx="1866134" cy="1866134"/>
          </a:xfrm>
          <a:prstGeom prst="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Set of Instructions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A422BD-F029-47F2-ADBB-C9F49B8269D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622309" y="2709293"/>
            <a:ext cx="134454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ACA6D0-A336-4FAC-9FA9-A881EC1575AD}"/>
              </a:ext>
            </a:extLst>
          </p:cNvPr>
          <p:cNvCxnSpPr>
            <a:cxnSpLocks/>
          </p:cNvCxnSpPr>
          <p:nvPr/>
        </p:nvCxnSpPr>
        <p:spPr>
          <a:xfrm>
            <a:off x="6832987" y="2709293"/>
            <a:ext cx="134454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E4FB88-25A1-48F4-BBEA-8E9CAD8AA314}"/>
              </a:ext>
            </a:extLst>
          </p:cNvPr>
          <p:cNvSpPr txBox="1"/>
          <p:nvPr/>
        </p:nvSpPr>
        <p:spPr>
          <a:xfrm>
            <a:off x="8274122" y="2447683"/>
            <a:ext cx="1757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OUTPUT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2DEEB-BDC8-4FE1-B3C9-5DF45244EB9A}"/>
              </a:ext>
            </a:extLst>
          </p:cNvPr>
          <p:cNvSpPr txBox="1"/>
          <p:nvPr/>
        </p:nvSpPr>
        <p:spPr>
          <a:xfrm>
            <a:off x="5037202" y="1149466"/>
            <a:ext cx="1757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Function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BD4E2-B488-4434-85DC-18277B3EF451}"/>
              </a:ext>
            </a:extLst>
          </p:cNvPr>
          <p:cNvSpPr txBox="1"/>
          <p:nvPr/>
        </p:nvSpPr>
        <p:spPr>
          <a:xfrm>
            <a:off x="2221008" y="2447683"/>
            <a:ext cx="1401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INPUTS</a:t>
            </a:r>
            <a:endParaRPr lang="en-US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672B3E-8EE9-459A-A7EF-53D68668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30" y="4017373"/>
            <a:ext cx="1130576" cy="8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000A41-7DD6-497B-9B6B-AE69EF0BB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33"/>
          <a:stretch/>
        </p:blipFill>
        <p:spPr bwMode="auto">
          <a:xfrm>
            <a:off x="2989010" y="4050247"/>
            <a:ext cx="701309" cy="68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AE4F253-D617-467B-AA24-EC710D8F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88" y="4854275"/>
            <a:ext cx="1043940" cy="10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35D9FDB-7493-4E41-A10C-B722F4BF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78"/>
          <a:stretch/>
        </p:blipFill>
        <p:spPr bwMode="auto">
          <a:xfrm>
            <a:off x="4818535" y="3866893"/>
            <a:ext cx="2162769" cy="1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449FAD1-C683-497F-9DFF-4ABFCBC4D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33" y="39928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A1199-842C-424C-9654-94CB25F1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39</a:t>
            </a:fld>
            <a:endParaRPr lang="en-US"/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C74BB30-EA2B-4531-9FD7-42366FF2B3B7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Functions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D16E25D-799B-4EE7-82F0-87CC3E1B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4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Python Environment Setup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6BE930-EA74-475A-BCC3-26774E18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77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0D10A6-3914-477E-9818-C0B93B97D9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8453" y="2300272"/>
            <a:ext cx="5897491" cy="3320137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421DA9CD-BBE0-4CC3-B761-0FC5095CB03F}"/>
              </a:ext>
            </a:extLst>
          </p:cNvPr>
          <p:cNvSpPr/>
          <p:nvPr/>
        </p:nvSpPr>
        <p:spPr>
          <a:xfrm rot="5400000">
            <a:off x="3866854" y="909904"/>
            <a:ext cx="225807" cy="2465223"/>
          </a:xfrm>
          <a:prstGeom prst="leftBrace">
            <a:avLst>
              <a:gd name="adj1" fmla="val 4418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016427-25FA-48FC-A03B-946ED8780F6C}"/>
              </a:ext>
            </a:extLst>
          </p:cNvPr>
          <p:cNvSpPr txBox="1"/>
          <p:nvPr/>
        </p:nvSpPr>
        <p:spPr>
          <a:xfrm>
            <a:off x="2934943" y="1584649"/>
            <a:ext cx="2465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Define function name</a:t>
            </a:r>
            <a:endParaRPr lang="en-US" sz="2000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B8240FFC-3479-4538-BFC9-DAD7769E234B}"/>
              </a:ext>
            </a:extLst>
          </p:cNvPr>
          <p:cNvSpPr/>
          <p:nvPr/>
        </p:nvSpPr>
        <p:spPr>
          <a:xfrm rot="5400000">
            <a:off x="5865122" y="1548357"/>
            <a:ext cx="225807" cy="1188315"/>
          </a:xfrm>
          <a:prstGeom prst="leftBrace">
            <a:avLst>
              <a:gd name="adj1" fmla="val 4418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32D73-6EB9-4A0F-9BA7-1CDF67CDC585}"/>
              </a:ext>
            </a:extLst>
          </p:cNvPr>
          <p:cNvSpPr txBox="1"/>
          <p:nvPr/>
        </p:nvSpPr>
        <p:spPr>
          <a:xfrm>
            <a:off x="5339571" y="1584647"/>
            <a:ext cx="2465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Input parameters</a:t>
            </a:r>
            <a:endParaRPr lang="en-US" sz="2000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19D49543-BC51-41FD-83E2-9E244844DFA0}"/>
              </a:ext>
            </a:extLst>
          </p:cNvPr>
          <p:cNvSpPr/>
          <p:nvPr/>
        </p:nvSpPr>
        <p:spPr>
          <a:xfrm>
            <a:off x="2278974" y="2749674"/>
            <a:ext cx="225807" cy="2244474"/>
          </a:xfrm>
          <a:prstGeom prst="leftBrace">
            <a:avLst>
              <a:gd name="adj1" fmla="val 4418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57F65-4B53-4266-965A-C32540DDA67D}"/>
              </a:ext>
            </a:extLst>
          </p:cNvPr>
          <p:cNvSpPr txBox="1"/>
          <p:nvPr/>
        </p:nvSpPr>
        <p:spPr>
          <a:xfrm>
            <a:off x="165363" y="3671856"/>
            <a:ext cx="2113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Set of instructions</a:t>
            </a:r>
            <a:endParaRPr lang="en-US" sz="20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3366196-91DB-4A5C-B587-58746CBF3971}"/>
              </a:ext>
            </a:extLst>
          </p:cNvPr>
          <p:cNvSpPr/>
          <p:nvPr/>
        </p:nvSpPr>
        <p:spPr>
          <a:xfrm rot="16200000">
            <a:off x="3866854" y="4783842"/>
            <a:ext cx="225807" cy="1537032"/>
          </a:xfrm>
          <a:prstGeom prst="leftBrace">
            <a:avLst>
              <a:gd name="adj1" fmla="val 44182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48AF7-5B9C-4462-BF72-5F2C5F49EFD8}"/>
              </a:ext>
            </a:extLst>
          </p:cNvPr>
          <p:cNvSpPr txBox="1"/>
          <p:nvPr/>
        </p:nvSpPr>
        <p:spPr>
          <a:xfrm>
            <a:off x="3110748" y="5799106"/>
            <a:ext cx="2113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Return output</a:t>
            </a:r>
            <a:endParaRPr lang="en-US" sz="20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3E7B434-007E-4DC8-82A9-985054B2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1057-841B-4248-AA96-D791B9A65E8B}" type="slidenum">
              <a:rPr lang="en-US" smtClean="0"/>
              <a:t>40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9953807-ED61-4AF0-84FC-C4AB913DD082}"/>
              </a:ext>
            </a:extLst>
          </p:cNvPr>
          <p:cNvSpPr txBox="1">
            <a:spLocks/>
          </p:cNvSpPr>
          <p:nvPr/>
        </p:nvSpPr>
        <p:spPr>
          <a:xfrm>
            <a:off x="831848" y="1871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Defining Functions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802F1A4-71BE-4787-B290-6C3734A6A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644037-29BD-4B9D-A568-5F51A0C2E4D2}"/>
              </a:ext>
            </a:extLst>
          </p:cNvPr>
          <p:cNvSpPr txBox="1"/>
          <p:nvPr/>
        </p:nvSpPr>
        <p:spPr>
          <a:xfrm>
            <a:off x="7804794" y="3560230"/>
            <a:ext cx="42218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Note: ‘return’ is NOT required for defining a function</a:t>
            </a:r>
          </a:p>
        </p:txBody>
      </p:sp>
    </p:spTree>
    <p:extLst>
      <p:ext uri="{BB962C8B-B14F-4D97-AF65-F5344CB8AC3E}">
        <p14:creationId xmlns:p14="http://schemas.microsoft.com/office/powerpoint/2010/main" val="252815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PART 3: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NUMPY AND PLOTTING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Introduction to NumPy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Plotting with Matplotlib</a:t>
            </a:r>
            <a:endParaRPr lang="en-US" sz="4900" spc="3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7D7C16-8B38-467B-B137-EDFCD249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1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Introduction to NumPy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393104-0D08-4AAC-882E-B2B6DBB6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8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90A71B-1D86-461E-9D8E-E0E76680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466" y="2733381"/>
            <a:ext cx="3647767" cy="16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7CBC4C-3629-4257-9DAA-D1BE2BDD07FF}"/>
              </a:ext>
            </a:extLst>
          </p:cNvPr>
          <p:cNvSpPr txBox="1"/>
          <p:nvPr/>
        </p:nvSpPr>
        <p:spPr>
          <a:xfrm>
            <a:off x="536801" y="2606852"/>
            <a:ext cx="89729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Fundamental package for scientific computing in Python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Supports multi-dimensional array object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Provides assortment of mathematical routines for arrays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Fast array operations through pre-compiled C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Support array-wide broadcasting for operations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latin typeface="+mj-lt"/>
                <a:cs typeface="Arial" panose="020B0604020202020204" pitchFamily="34" charset="0"/>
              </a:rPr>
              <a:t>Included in Anaconda 3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rgbClr val="4D515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C0E6A88-1B34-4369-A9C1-8275C22CDA20}"/>
              </a:ext>
            </a:extLst>
          </p:cNvPr>
          <p:cNvSpPr txBox="1">
            <a:spLocks/>
          </p:cNvSpPr>
          <p:nvPr/>
        </p:nvSpPr>
        <p:spPr>
          <a:xfrm>
            <a:off x="838200" y="108422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What is NumPy?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A66D95-9EFC-4CE8-AE1B-DD4DF214A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003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44</a:t>
            </a:fld>
            <a:endParaRPr lang="en-US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A786A22E-5C97-4120-B4EB-DCF598A35AA1}"/>
              </a:ext>
            </a:extLst>
          </p:cNvPr>
          <p:cNvSpPr txBox="1">
            <a:spLocks/>
          </p:cNvSpPr>
          <p:nvPr/>
        </p:nvSpPr>
        <p:spPr>
          <a:xfrm>
            <a:off x="354093" y="1197986"/>
            <a:ext cx="3753402" cy="500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From Python lists</a:t>
            </a: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6B79141B-3735-4C2D-8D73-1E97B714A0FC}"/>
              </a:ext>
            </a:extLst>
          </p:cNvPr>
          <p:cNvSpPr txBox="1">
            <a:spLocks/>
          </p:cNvSpPr>
          <p:nvPr/>
        </p:nvSpPr>
        <p:spPr>
          <a:xfrm>
            <a:off x="5261486" y="1197986"/>
            <a:ext cx="3753402" cy="500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From </a:t>
            </a:r>
            <a:r>
              <a:rPr lang="en-US" sz="2400" dirty="0" err="1">
                <a:cs typeface="Arial" panose="020B0604020202020204" pitchFamily="34" charset="0"/>
              </a:rPr>
              <a:t>Numpy</a:t>
            </a:r>
            <a:r>
              <a:rPr lang="en-US" sz="2400" dirty="0">
                <a:cs typeface="Arial" panose="020B0604020202020204" pitchFamily="34" charset="0"/>
              </a:rPr>
              <a:t> commands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17AF5E9E-2323-4C60-BCAD-FDD5A0B3E90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Constructing NumPy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71FFF-8ED0-4C2E-B154-F86EBF9DE4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604" y="1698549"/>
            <a:ext cx="4773184" cy="422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D5BC87-17E3-4B68-B786-33FB2B0E7F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1667" y="1692475"/>
            <a:ext cx="6324598" cy="480066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37E9DFE-1F5E-479C-BA0E-CEA55407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71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45</a:t>
            </a:fld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78494A9-7495-47E8-88B9-4AFD1DAAA9BE}"/>
              </a:ext>
            </a:extLst>
          </p:cNvPr>
          <p:cNvGrpSpPr/>
          <p:nvPr/>
        </p:nvGrpSpPr>
        <p:grpSpPr>
          <a:xfrm>
            <a:off x="9498401" y="2619921"/>
            <a:ext cx="1691709" cy="1602673"/>
            <a:chOff x="1117600" y="2506133"/>
            <a:chExt cx="2412998" cy="2286000"/>
          </a:xfrm>
          <a:scene3d>
            <a:camera prst="isometricOffAxis1Right"/>
            <a:lightRig rig="threePt" dir="t"/>
          </a:scene3d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F3593E-920F-4593-96DD-9DB20E5588D9}"/>
                </a:ext>
              </a:extLst>
            </p:cNvPr>
            <p:cNvSpPr/>
            <p:nvPr/>
          </p:nvSpPr>
          <p:spPr>
            <a:xfrm>
              <a:off x="1117600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C76BC1F-30E6-4458-A244-7DA78C426658}"/>
                </a:ext>
              </a:extLst>
            </p:cNvPr>
            <p:cNvSpPr/>
            <p:nvPr/>
          </p:nvSpPr>
          <p:spPr>
            <a:xfrm>
              <a:off x="16001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8E13C1A-A2FA-4C62-B317-1AE27A9A1309}"/>
                </a:ext>
              </a:extLst>
            </p:cNvPr>
            <p:cNvSpPr/>
            <p:nvPr/>
          </p:nvSpPr>
          <p:spPr>
            <a:xfrm>
              <a:off x="20827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B2C7381-2708-45D2-8431-EB5538C2AA5C}"/>
                </a:ext>
              </a:extLst>
            </p:cNvPr>
            <p:cNvSpPr/>
            <p:nvPr/>
          </p:nvSpPr>
          <p:spPr>
            <a:xfrm>
              <a:off x="25653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0A0A37F-C91F-41D0-80E8-5570C17830DD}"/>
                </a:ext>
              </a:extLst>
            </p:cNvPr>
            <p:cNvSpPr/>
            <p:nvPr/>
          </p:nvSpPr>
          <p:spPr>
            <a:xfrm>
              <a:off x="30479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E8E634-ED95-4A7A-BAE0-718DB54B8FCC}"/>
                </a:ext>
              </a:extLst>
            </p:cNvPr>
            <p:cNvSpPr/>
            <p:nvPr/>
          </p:nvSpPr>
          <p:spPr>
            <a:xfrm>
              <a:off x="1117600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CEB8AD4-A3FB-4528-A47E-5AF5E8FAE47E}"/>
                </a:ext>
              </a:extLst>
            </p:cNvPr>
            <p:cNvSpPr/>
            <p:nvPr/>
          </p:nvSpPr>
          <p:spPr>
            <a:xfrm>
              <a:off x="16001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AFC5482-B1E0-4070-8FEA-3FCF66C7613C}"/>
                </a:ext>
              </a:extLst>
            </p:cNvPr>
            <p:cNvSpPr/>
            <p:nvPr/>
          </p:nvSpPr>
          <p:spPr>
            <a:xfrm>
              <a:off x="20827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2F2A8B4-15A6-4D4D-861D-97C101A65F70}"/>
                </a:ext>
              </a:extLst>
            </p:cNvPr>
            <p:cNvSpPr/>
            <p:nvPr/>
          </p:nvSpPr>
          <p:spPr>
            <a:xfrm>
              <a:off x="25653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AB20ECD-64F2-4060-9CFD-2EF838D9B419}"/>
                </a:ext>
              </a:extLst>
            </p:cNvPr>
            <p:cNvSpPr/>
            <p:nvPr/>
          </p:nvSpPr>
          <p:spPr>
            <a:xfrm>
              <a:off x="30479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6F91E33-36C3-4F73-BCAA-287C8CB1BDF7}"/>
                </a:ext>
              </a:extLst>
            </p:cNvPr>
            <p:cNvSpPr/>
            <p:nvPr/>
          </p:nvSpPr>
          <p:spPr>
            <a:xfrm>
              <a:off x="1117600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FDC1876-379F-4090-9229-43CACFD69133}"/>
                </a:ext>
              </a:extLst>
            </p:cNvPr>
            <p:cNvSpPr/>
            <p:nvPr/>
          </p:nvSpPr>
          <p:spPr>
            <a:xfrm>
              <a:off x="16001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56F17C7-5FCB-4188-9F84-6E8FFBEC72C7}"/>
                </a:ext>
              </a:extLst>
            </p:cNvPr>
            <p:cNvSpPr/>
            <p:nvPr/>
          </p:nvSpPr>
          <p:spPr>
            <a:xfrm>
              <a:off x="20827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09B0FAF-66BE-451F-A686-662D0B2F6ED5}"/>
                </a:ext>
              </a:extLst>
            </p:cNvPr>
            <p:cNvSpPr/>
            <p:nvPr/>
          </p:nvSpPr>
          <p:spPr>
            <a:xfrm>
              <a:off x="25653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40BFEB6-3E8B-4DDC-AE3C-20CAFF2CE995}"/>
                </a:ext>
              </a:extLst>
            </p:cNvPr>
            <p:cNvSpPr/>
            <p:nvPr/>
          </p:nvSpPr>
          <p:spPr>
            <a:xfrm>
              <a:off x="30479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FA6E11A-B5D7-4ADA-A86D-E3812B35043D}"/>
                </a:ext>
              </a:extLst>
            </p:cNvPr>
            <p:cNvSpPr/>
            <p:nvPr/>
          </p:nvSpPr>
          <p:spPr>
            <a:xfrm>
              <a:off x="1117600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00345BF-19DB-4EA1-8AF0-1CE46DAF5044}"/>
                </a:ext>
              </a:extLst>
            </p:cNvPr>
            <p:cNvSpPr/>
            <p:nvPr/>
          </p:nvSpPr>
          <p:spPr>
            <a:xfrm>
              <a:off x="16001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32CBF9-5021-4CF7-9D7E-F79A76C9398D}"/>
                </a:ext>
              </a:extLst>
            </p:cNvPr>
            <p:cNvSpPr/>
            <p:nvPr/>
          </p:nvSpPr>
          <p:spPr>
            <a:xfrm>
              <a:off x="20827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74A289-3B5D-493C-9C7F-E575F25D5F09}"/>
                </a:ext>
              </a:extLst>
            </p:cNvPr>
            <p:cNvSpPr/>
            <p:nvPr/>
          </p:nvSpPr>
          <p:spPr>
            <a:xfrm>
              <a:off x="25653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1744932-094C-4B0E-A34B-A25D2C27E585}"/>
                </a:ext>
              </a:extLst>
            </p:cNvPr>
            <p:cNvSpPr/>
            <p:nvPr/>
          </p:nvSpPr>
          <p:spPr>
            <a:xfrm>
              <a:off x="30479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2DB9B8A-A00F-4122-9ED9-61F59CC90CCB}"/>
                </a:ext>
              </a:extLst>
            </p:cNvPr>
            <p:cNvSpPr/>
            <p:nvPr/>
          </p:nvSpPr>
          <p:spPr>
            <a:xfrm>
              <a:off x="1117600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5C8F67D-88A4-4C5F-B178-9FD6B6993231}"/>
                </a:ext>
              </a:extLst>
            </p:cNvPr>
            <p:cNvSpPr/>
            <p:nvPr/>
          </p:nvSpPr>
          <p:spPr>
            <a:xfrm>
              <a:off x="16001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456C954-520C-4BAD-8B11-28475007E06B}"/>
                </a:ext>
              </a:extLst>
            </p:cNvPr>
            <p:cNvSpPr/>
            <p:nvPr/>
          </p:nvSpPr>
          <p:spPr>
            <a:xfrm>
              <a:off x="20827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73AE128-B8A9-4510-8080-B7B27B600AA5}"/>
                </a:ext>
              </a:extLst>
            </p:cNvPr>
            <p:cNvSpPr/>
            <p:nvPr/>
          </p:nvSpPr>
          <p:spPr>
            <a:xfrm>
              <a:off x="25653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7E5092D-CBD5-4F3C-BCCC-F4BEB4A1CDB8}"/>
                </a:ext>
              </a:extLst>
            </p:cNvPr>
            <p:cNvSpPr/>
            <p:nvPr/>
          </p:nvSpPr>
          <p:spPr>
            <a:xfrm>
              <a:off x="30479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DBE51CE-4F17-4C8A-AE0B-A559873CA1CD}"/>
              </a:ext>
            </a:extLst>
          </p:cNvPr>
          <p:cNvGrpSpPr/>
          <p:nvPr/>
        </p:nvGrpSpPr>
        <p:grpSpPr>
          <a:xfrm>
            <a:off x="7895731" y="2064921"/>
            <a:ext cx="1691709" cy="1602673"/>
            <a:chOff x="1117600" y="2506133"/>
            <a:chExt cx="2412998" cy="2286000"/>
          </a:xfrm>
          <a:scene3d>
            <a:camera prst="isometricOffAxis1Right"/>
            <a:lightRig rig="threePt" dir="t"/>
          </a:scene3d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6D2A4C61-8FDC-4C65-AAA4-2E75FA0A6F85}"/>
                </a:ext>
              </a:extLst>
            </p:cNvPr>
            <p:cNvSpPr/>
            <p:nvPr/>
          </p:nvSpPr>
          <p:spPr>
            <a:xfrm>
              <a:off x="1117600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5D425AE-8B03-490E-AC12-0FA65718CD46}"/>
                </a:ext>
              </a:extLst>
            </p:cNvPr>
            <p:cNvSpPr/>
            <p:nvPr/>
          </p:nvSpPr>
          <p:spPr>
            <a:xfrm>
              <a:off x="16001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7F5BFCE-99F5-44F4-937A-EB12901D12AE}"/>
                </a:ext>
              </a:extLst>
            </p:cNvPr>
            <p:cNvSpPr/>
            <p:nvPr/>
          </p:nvSpPr>
          <p:spPr>
            <a:xfrm>
              <a:off x="20827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06392EF-F184-4FE0-B258-ED5BA3B1E28F}"/>
                </a:ext>
              </a:extLst>
            </p:cNvPr>
            <p:cNvSpPr/>
            <p:nvPr/>
          </p:nvSpPr>
          <p:spPr>
            <a:xfrm>
              <a:off x="25653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E59FDF4-1B67-4A9D-B091-0EDFCA3E9C55}"/>
                </a:ext>
              </a:extLst>
            </p:cNvPr>
            <p:cNvSpPr/>
            <p:nvPr/>
          </p:nvSpPr>
          <p:spPr>
            <a:xfrm>
              <a:off x="30479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F7B1DD6-71B9-434E-A427-1B05A3C41F55}"/>
                </a:ext>
              </a:extLst>
            </p:cNvPr>
            <p:cNvSpPr/>
            <p:nvPr/>
          </p:nvSpPr>
          <p:spPr>
            <a:xfrm>
              <a:off x="1117600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790F35A-ADD9-487D-93D0-A60FB57A94B9}"/>
                </a:ext>
              </a:extLst>
            </p:cNvPr>
            <p:cNvSpPr/>
            <p:nvPr/>
          </p:nvSpPr>
          <p:spPr>
            <a:xfrm>
              <a:off x="16001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550B200-18F0-41F5-886D-515077586A4C}"/>
                </a:ext>
              </a:extLst>
            </p:cNvPr>
            <p:cNvSpPr/>
            <p:nvPr/>
          </p:nvSpPr>
          <p:spPr>
            <a:xfrm>
              <a:off x="20827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245E8D0-8AE4-45DF-B329-8EFE1A0D53ED}"/>
                </a:ext>
              </a:extLst>
            </p:cNvPr>
            <p:cNvSpPr/>
            <p:nvPr/>
          </p:nvSpPr>
          <p:spPr>
            <a:xfrm>
              <a:off x="25653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61B5DAC-C533-48B2-8905-3B14E90E2289}"/>
                </a:ext>
              </a:extLst>
            </p:cNvPr>
            <p:cNvSpPr/>
            <p:nvPr/>
          </p:nvSpPr>
          <p:spPr>
            <a:xfrm>
              <a:off x="30479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286BDC0-6098-4C94-8D43-5058E591F883}"/>
                </a:ext>
              </a:extLst>
            </p:cNvPr>
            <p:cNvSpPr/>
            <p:nvPr/>
          </p:nvSpPr>
          <p:spPr>
            <a:xfrm>
              <a:off x="1117600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A1CB59F-F3BA-41DB-84DA-78A1BFC1A2CB}"/>
                </a:ext>
              </a:extLst>
            </p:cNvPr>
            <p:cNvSpPr/>
            <p:nvPr/>
          </p:nvSpPr>
          <p:spPr>
            <a:xfrm>
              <a:off x="16001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5B1F357-78BC-42E5-BB1C-25016F51D2DC}"/>
                </a:ext>
              </a:extLst>
            </p:cNvPr>
            <p:cNvSpPr/>
            <p:nvPr/>
          </p:nvSpPr>
          <p:spPr>
            <a:xfrm>
              <a:off x="20827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C0C5E73-8A02-4198-B89C-07033E27702C}"/>
                </a:ext>
              </a:extLst>
            </p:cNvPr>
            <p:cNvSpPr/>
            <p:nvPr/>
          </p:nvSpPr>
          <p:spPr>
            <a:xfrm>
              <a:off x="25653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8735C2-62FC-4714-B189-A971CFDBBF6D}"/>
                </a:ext>
              </a:extLst>
            </p:cNvPr>
            <p:cNvSpPr/>
            <p:nvPr/>
          </p:nvSpPr>
          <p:spPr>
            <a:xfrm>
              <a:off x="30479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ED26C8C-2561-4939-B6B7-2F43DE7BAB43}"/>
                </a:ext>
              </a:extLst>
            </p:cNvPr>
            <p:cNvSpPr/>
            <p:nvPr/>
          </p:nvSpPr>
          <p:spPr>
            <a:xfrm>
              <a:off x="1117600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8174CA0-34CB-40AC-BC0D-60E35C7F75D9}"/>
                </a:ext>
              </a:extLst>
            </p:cNvPr>
            <p:cNvSpPr/>
            <p:nvPr/>
          </p:nvSpPr>
          <p:spPr>
            <a:xfrm>
              <a:off x="16001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98D4FB-0DCC-4133-835E-8D02600CF068}"/>
                </a:ext>
              </a:extLst>
            </p:cNvPr>
            <p:cNvSpPr/>
            <p:nvPr/>
          </p:nvSpPr>
          <p:spPr>
            <a:xfrm>
              <a:off x="20827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0D36495-C8E8-470F-B84D-9D0479A6812A}"/>
                </a:ext>
              </a:extLst>
            </p:cNvPr>
            <p:cNvSpPr/>
            <p:nvPr/>
          </p:nvSpPr>
          <p:spPr>
            <a:xfrm>
              <a:off x="25653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DDCC9BC-E4C4-46A3-8057-055C1C216474}"/>
                </a:ext>
              </a:extLst>
            </p:cNvPr>
            <p:cNvSpPr/>
            <p:nvPr/>
          </p:nvSpPr>
          <p:spPr>
            <a:xfrm>
              <a:off x="30479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47DEAAD-3521-43C6-9675-79895FDD5521}"/>
                </a:ext>
              </a:extLst>
            </p:cNvPr>
            <p:cNvSpPr/>
            <p:nvPr/>
          </p:nvSpPr>
          <p:spPr>
            <a:xfrm>
              <a:off x="1117600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CFB3E5-C496-4282-A8B5-ACF04D038635}"/>
                </a:ext>
              </a:extLst>
            </p:cNvPr>
            <p:cNvSpPr/>
            <p:nvPr/>
          </p:nvSpPr>
          <p:spPr>
            <a:xfrm>
              <a:off x="16001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394CE23-BB5C-4882-8BB6-D195B75BDB8A}"/>
                </a:ext>
              </a:extLst>
            </p:cNvPr>
            <p:cNvSpPr/>
            <p:nvPr/>
          </p:nvSpPr>
          <p:spPr>
            <a:xfrm>
              <a:off x="20827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901C345-ED54-491C-9BDE-B4B4415BD5DE}"/>
                </a:ext>
              </a:extLst>
            </p:cNvPr>
            <p:cNvSpPr/>
            <p:nvPr/>
          </p:nvSpPr>
          <p:spPr>
            <a:xfrm>
              <a:off x="25653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DC4F87C-9758-43C1-B179-CB1EE57F5F78}"/>
                </a:ext>
              </a:extLst>
            </p:cNvPr>
            <p:cNvSpPr/>
            <p:nvPr/>
          </p:nvSpPr>
          <p:spPr>
            <a:xfrm>
              <a:off x="30479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555243-F39D-404A-8457-8574B6C33354}"/>
              </a:ext>
            </a:extLst>
          </p:cNvPr>
          <p:cNvGrpSpPr/>
          <p:nvPr/>
        </p:nvGrpSpPr>
        <p:grpSpPr>
          <a:xfrm>
            <a:off x="6293056" y="1539600"/>
            <a:ext cx="1691709" cy="1602673"/>
            <a:chOff x="1117600" y="2506133"/>
            <a:chExt cx="2412998" cy="2286000"/>
          </a:xfrm>
          <a:scene3d>
            <a:camera prst="isometricOffAxis1Right"/>
            <a:lightRig rig="threePt" dir="t"/>
          </a:scene3d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E73C6E9-4C31-4BC7-A436-B60B628063CC}"/>
                </a:ext>
              </a:extLst>
            </p:cNvPr>
            <p:cNvSpPr/>
            <p:nvPr/>
          </p:nvSpPr>
          <p:spPr>
            <a:xfrm>
              <a:off x="1117600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A3CEB16-0B79-4FDF-B42B-F98C673C98DA}"/>
                </a:ext>
              </a:extLst>
            </p:cNvPr>
            <p:cNvSpPr/>
            <p:nvPr/>
          </p:nvSpPr>
          <p:spPr>
            <a:xfrm>
              <a:off x="16001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561696A-42DA-4A4D-B09B-034447F669CE}"/>
                </a:ext>
              </a:extLst>
            </p:cNvPr>
            <p:cNvSpPr/>
            <p:nvPr/>
          </p:nvSpPr>
          <p:spPr>
            <a:xfrm>
              <a:off x="20827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3A91AB5-F014-419F-B639-030253A84531}"/>
                </a:ext>
              </a:extLst>
            </p:cNvPr>
            <p:cNvSpPr/>
            <p:nvPr/>
          </p:nvSpPr>
          <p:spPr>
            <a:xfrm>
              <a:off x="25653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12708EA-9BAB-42B8-A1EB-15AD380DA44F}"/>
                </a:ext>
              </a:extLst>
            </p:cNvPr>
            <p:cNvSpPr/>
            <p:nvPr/>
          </p:nvSpPr>
          <p:spPr>
            <a:xfrm>
              <a:off x="30479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37FD613-F5C2-4101-A032-8A62FE454DB7}"/>
                </a:ext>
              </a:extLst>
            </p:cNvPr>
            <p:cNvSpPr/>
            <p:nvPr/>
          </p:nvSpPr>
          <p:spPr>
            <a:xfrm>
              <a:off x="1117600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CF33CFF3-DCA1-4F33-8B7C-97ED449A764D}"/>
                </a:ext>
              </a:extLst>
            </p:cNvPr>
            <p:cNvSpPr/>
            <p:nvPr/>
          </p:nvSpPr>
          <p:spPr>
            <a:xfrm>
              <a:off x="16001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6EF41BC-7626-4D8A-BF5C-F9FC7D41E5CC}"/>
                </a:ext>
              </a:extLst>
            </p:cNvPr>
            <p:cNvSpPr/>
            <p:nvPr/>
          </p:nvSpPr>
          <p:spPr>
            <a:xfrm>
              <a:off x="20827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A87B781-8C5D-4525-8FB0-E9A8582F4BFE}"/>
                </a:ext>
              </a:extLst>
            </p:cNvPr>
            <p:cNvSpPr/>
            <p:nvPr/>
          </p:nvSpPr>
          <p:spPr>
            <a:xfrm>
              <a:off x="25653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A5692E0-BF42-410C-8F27-16242803293F}"/>
                </a:ext>
              </a:extLst>
            </p:cNvPr>
            <p:cNvSpPr/>
            <p:nvPr/>
          </p:nvSpPr>
          <p:spPr>
            <a:xfrm>
              <a:off x="30479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7022568-2D4D-48E4-9C98-677BDC5566DF}"/>
                </a:ext>
              </a:extLst>
            </p:cNvPr>
            <p:cNvSpPr/>
            <p:nvPr/>
          </p:nvSpPr>
          <p:spPr>
            <a:xfrm>
              <a:off x="1117600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96614D4-A30B-41A7-A006-9C8759A16CA1}"/>
                </a:ext>
              </a:extLst>
            </p:cNvPr>
            <p:cNvSpPr/>
            <p:nvPr/>
          </p:nvSpPr>
          <p:spPr>
            <a:xfrm>
              <a:off x="16001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D5E2337-569D-4A87-9775-273C80029324}"/>
                </a:ext>
              </a:extLst>
            </p:cNvPr>
            <p:cNvSpPr/>
            <p:nvPr/>
          </p:nvSpPr>
          <p:spPr>
            <a:xfrm>
              <a:off x="20827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3CD7136-D321-4DBC-9B02-A19B0D35C10F}"/>
                </a:ext>
              </a:extLst>
            </p:cNvPr>
            <p:cNvSpPr/>
            <p:nvPr/>
          </p:nvSpPr>
          <p:spPr>
            <a:xfrm>
              <a:off x="25653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9B97CC2-EC64-4CA2-92C8-71732B2C4B0F}"/>
                </a:ext>
              </a:extLst>
            </p:cNvPr>
            <p:cNvSpPr/>
            <p:nvPr/>
          </p:nvSpPr>
          <p:spPr>
            <a:xfrm>
              <a:off x="30479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6FB5CA5-1CC7-4626-99C4-8967755A34C5}"/>
                </a:ext>
              </a:extLst>
            </p:cNvPr>
            <p:cNvSpPr/>
            <p:nvPr/>
          </p:nvSpPr>
          <p:spPr>
            <a:xfrm>
              <a:off x="1117600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1651FE6-3E97-43C8-93DE-9B6188F6DA18}"/>
                </a:ext>
              </a:extLst>
            </p:cNvPr>
            <p:cNvSpPr/>
            <p:nvPr/>
          </p:nvSpPr>
          <p:spPr>
            <a:xfrm>
              <a:off x="16001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FEBFC9A-2E40-4BC7-8E3D-7B014448C26B}"/>
                </a:ext>
              </a:extLst>
            </p:cNvPr>
            <p:cNvSpPr/>
            <p:nvPr/>
          </p:nvSpPr>
          <p:spPr>
            <a:xfrm>
              <a:off x="20827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3AACD01-7AD2-4FC9-B0CC-F548454A1158}"/>
                </a:ext>
              </a:extLst>
            </p:cNvPr>
            <p:cNvSpPr/>
            <p:nvPr/>
          </p:nvSpPr>
          <p:spPr>
            <a:xfrm>
              <a:off x="25653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564494F-E568-436B-AADE-71F17CE7E7FD}"/>
                </a:ext>
              </a:extLst>
            </p:cNvPr>
            <p:cNvSpPr/>
            <p:nvPr/>
          </p:nvSpPr>
          <p:spPr>
            <a:xfrm>
              <a:off x="30479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A6236A9D-947D-4F63-85D9-758ED6760050}"/>
                </a:ext>
              </a:extLst>
            </p:cNvPr>
            <p:cNvSpPr/>
            <p:nvPr/>
          </p:nvSpPr>
          <p:spPr>
            <a:xfrm>
              <a:off x="1117600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511A518-2310-487D-AC06-D503A74DCD51}"/>
                </a:ext>
              </a:extLst>
            </p:cNvPr>
            <p:cNvSpPr/>
            <p:nvPr/>
          </p:nvSpPr>
          <p:spPr>
            <a:xfrm>
              <a:off x="16001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BD67CD-E482-425C-B551-E2A39883A92A}"/>
                </a:ext>
              </a:extLst>
            </p:cNvPr>
            <p:cNvSpPr/>
            <p:nvPr/>
          </p:nvSpPr>
          <p:spPr>
            <a:xfrm>
              <a:off x="20827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A83C60CF-A193-4171-AD1B-55676E5FA295}"/>
                </a:ext>
              </a:extLst>
            </p:cNvPr>
            <p:cNvSpPr/>
            <p:nvPr/>
          </p:nvSpPr>
          <p:spPr>
            <a:xfrm>
              <a:off x="25653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E947471-D296-4B6D-86B6-A7A3B046C005}"/>
                </a:ext>
              </a:extLst>
            </p:cNvPr>
            <p:cNvSpPr/>
            <p:nvPr/>
          </p:nvSpPr>
          <p:spPr>
            <a:xfrm>
              <a:off x="30479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688C95D-9A0D-43C7-810A-630379CB3157}"/>
              </a:ext>
            </a:extLst>
          </p:cNvPr>
          <p:cNvCxnSpPr>
            <a:cxnSpLocks/>
          </p:cNvCxnSpPr>
          <p:nvPr/>
        </p:nvCxnSpPr>
        <p:spPr>
          <a:xfrm>
            <a:off x="7913526" y="1453531"/>
            <a:ext cx="3178650" cy="10847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0A99DC4-6EE8-4256-A900-6F0A6A013114}"/>
              </a:ext>
            </a:extLst>
          </p:cNvPr>
          <p:cNvCxnSpPr>
            <a:cxnSpLocks/>
          </p:cNvCxnSpPr>
          <p:nvPr/>
        </p:nvCxnSpPr>
        <p:spPr>
          <a:xfrm>
            <a:off x="6392471" y="3228343"/>
            <a:ext cx="3184588" cy="109070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3C70D98-CA2C-4C42-A030-7DB9619F60F2}"/>
              </a:ext>
            </a:extLst>
          </p:cNvPr>
          <p:cNvCxnSpPr>
            <a:cxnSpLocks/>
          </p:cNvCxnSpPr>
          <p:nvPr/>
        </p:nvCxnSpPr>
        <p:spPr>
          <a:xfrm>
            <a:off x="6402852" y="1692447"/>
            <a:ext cx="3184588" cy="108032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426023C2-3EC8-4040-A226-47CF75F833DA}"/>
              </a:ext>
            </a:extLst>
          </p:cNvPr>
          <p:cNvSpPr txBox="1"/>
          <p:nvPr/>
        </p:nvSpPr>
        <p:spPr>
          <a:xfrm>
            <a:off x="11163084" y="3082703"/>
            <a:ext cx="88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Axis 0 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A8AC29B-9299-4DD6-AB0D-9534ACDCF02E}"/>
              </a:ext>
            </a:extLst>
          </p:cNvPr>
          <p:cNvSpPr txBox="1"/>
          <p:nvPr/>
        </p:nvSpPr>
        <p:spPr>
          <a:xfrm rot="21082536">
            <a:off x="3602270" y="3426375"/>
            <a:ext cx="1854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Axis 1 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B810B3F-317F-45F4-AB42-68894BB31285}"/>
              </a:ext>
            </a:extLst>
          </p:cNvPr>
          <p:cNvSpPr txBox="1"/>
          <p:nvPr/>
        </p:nvSpPr>
        <p:spPr>
          <a:xfrm rot="1173315">
            <a:off x="6655923" y="3914802"/>
            <a:ext cx="1854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Axis 2 </a:t>
            </a:r>
          </a:p>
        </p:txBody>
      </p:sp>
      <p:sp>
        <p:nvSpPr>
          <p:cNvPr id="181" name="Right Bracket 180">
            <a:extLst>
              <a:ext uri="{FF2B5EF4-FFF2-40B4-BE49-F238E27FC236}">
                <a16:creationId xmlns:a16="http://schemas.microsoft.com/office/drawing/2014/main" id="{CD41F406-00E5-4CFD-9E46-2EDE39A89247}"/>
              </a:ext>
            </a:extLst>
          </p:cNvPr>
          <p:cNvSpPr/>
          <p:nvPr/>
        </p:nvSpPr>
        <p:spPr>
          <a:xfrm>
            <a:off x="11148307" y="2545722"/>
            <a:ext cx="121944" cy="1510668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2" name="Right Bracket 181">
            <a:extLst>
              <a:ext uri="{FF2B5EF4-FFF2-40B4-BE49-F238E27FC236}">
                <a16:creationId xmlns:a16="http://schemas.microsoft.com/office/drawing/2014/main" id="{4A98EC6E-F1DE-47A5-800F-022A3243880B}"/>
              </a:ext>
            </a:extLst>
          </p:cNvPr>
          <p:cNvSpPr/>
          <p:nvPr/>
        </p:nvSpPr>
        <p:spPr>
          <a:xfrm rot="4858917">
            <a:off x="10301097" y="3558044"/>
            <a:ext cx="121944" cy="1510668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3" name="Right Bracket 182">
            <a:extLst>
              <a:ext uri="{FF2B5EF4-FFF2-40B4-BE49-F238E27FC236}">
                <a16:creationId xmlns:a16="http://schemas.microsoft.com/office/drawing/2014/main" id="{69E73B38-9096-49CD-A577-9DDABBE3AA32}"/>
              </a:ext>
            </a:extLst>
          </p:cNvPr>
          <p:cNvSpPr/>
          <p:nvPr/>
        </p:nvSpPr>
        <p:spPr>
          <a:xfrm rot="6572341">
            <a:off x="7844401" y="2188489"/>
            <a:ext cx="125086" cy="3380619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98AB59A-5F50-4946-802D-10639F3BAE8A}"/>
              </a:ext>
            </a:extLst>
          </p:cNvPr>
          <p:cNvGrpSpPr>
            <a:grpSpLocks noChangeAspect="1"/>
          </p:cNvGrpSpPr>
          <p:nvPr/>
        </p:nvGrpSpPr>
        <p:grpSpPr>
          <a:xfrm>
            <a:off x="3437696" y="1539600"/>
            <a:ext cx="1869157" cy="1770782"/>
            <a:chOff x="1117600" y="2506133"/>
            <a:chExt cx="2412998" cy="2286000"/>
          </a:xfrm>
          <a:scene3d>
            <a:camera prst="isometricOffAxis1Right"/>
            <a:lightRig rig="threePt" dir="t"/>
          </a:scene3d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4B01B74-FC7C-4FBB-A7F5-FC3E351275BA}"/>
                </a:ext>
              </a:extLst>
            </p:cNvPr>
            <p:cNvSpPr/>
            <p:nvPr/>
          </p:nvSpPr>
          <p:spPr>
            <a:xfrm>
              <a:off x="1117600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AA4C0FE-36B3-4E86-8D66-5C7EA6B37DA8}"/>
                </a:ext>
              </a:extLst>
            </p:cNvPr>
            <p:cNvSpPr/>
            <p:nvPr/>
          </p:nvSpPr>
          <p:spPr>
            <a:xfrm>
              <a:off x="16001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878948-A944-4A29-8A2F-2655AF250E66}"/>
                </a:ext>
              </a:extLst>
            </p:cNvPr>
            <p:cNvSpPr/>
            <p:nvPr/>
          </p:nvSpPr>
          <p:spPr>
            <a:xfrm>
              <a:off x="2082799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D6923593-F28C-4B18-B4D2-71450EC3C4C5}"/>
                </a:ext>
              </a:extLst>
            </p:cNvPr>
            <p:cNvSpPr/>
            <p:nvPr/>
          </p:nvSpPr>
          <p:spPr>
            <a:xfrm>
              <a:off x="25653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F2125704-A8DE-4010-94D2-DDC5D2C69296}"/>
                </a:ext>
              </a:extLst>
            </p:cNvPr>
            <p:cNvSpPr/>
            <p:nvPr/>
          </p:nvSpPr>
          <p:spPr>
            <a:xfrm>
              <a:off x="3047998" y="25061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1D3D988-9971-43C3-9A83-01A33C313283}"/>
                </a:ext>
              </a:extLst>
            </p:cNvPr>
            <p:cNvSpPr/>
            <p:nvPr/>
          </p:nvSpPr>
          <p:spPr>
            <a:xfrm>
              <a:off x="1117600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C0C8AF45-464C-4553-BA70-63EDCDF08227}"/>
                </a:ext>
              </a:extLst>
            </p:cNvPr>
            <p:cNvSpPr/>
            <p:nvPr/>
          </p:nvSpPr>
          <p:spPr>
            <a:xfrm>
              <a:off x="16001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E256D396-F3D2-4702-8A9A-ADF03448337C}"/>
                </a:ext>
              </a:extLst>
            </p:cNvPr>
            <p:cNvSpPr/>
            <p:nvPr/>
          </p:nvSpPr>
          <p:spPr>
            <a:xfrm>
              <a:off x="2082799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ACB4226A-474B-4DB5-8098-FEFA3511E08A}"/>
                </a:ext>
              </a:extLst>
            </p:cNvPr>
            <p:cNvSpPr/>
            <p:nvPr/>
          </p:nvSpPr>
          <p:spPr>
            <a:xfrm>
              <a:off x="25653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10A9B76-4EA5-4556-80DD-387A59FEDD65}"/>
                </a:ext>
              </a:extLst>
            </p:cNvPr>
            <p:cNvSpPr/>
            <p:nvPr/>
          </p:nvSpPr>
          <p:spPr>
            <a:xfrm>
              <a:off x="3047998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53411AD-4515-4DFF-A7D5-01541370B43D}"/>
                </a:ext>
              </a:extLst>
            </p:cNvPr>
            <p:cNvSpPr/>
            <p:nvPr/>
          </p:nvSpPr>
          <p:spPr>
            <a:xfrm>
              <a:off x="1117600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FFEECEA-2928-4953-96FB-6712495CB8D5}"/>
                </a:ext>
              </a:extLst>
            </p:cNvPr>
            <p:cNvSpPr/>
            <p:nvPr/>
          </p:nvSpPr>
          <p:spPr>
            <a:xfrm>
              <a:off x="16001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D553DC52-9905-4023-B247-D16DC57FBA6E}"/>
                </a:ext>
              </a:extLst>
            </p:cNvPr>
            <p:cNvSpPr/>
            <p:nvPr/>
          </p:nvSpPr>
          <p:spPr>
            <a:xfrm>
              <a:off x="2082799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2FB5C0D-45E5-443C-B035-CF1B938A6AF2}"/>
                </a:ext>
              </a:extLst>
            </p:cNvPr>
            <p:cNvSpPr/>
            <p:nvPr/>
          </p:nvSpPr>
          <p:spPr>
            <a:xfrm>
              <a:off x="25653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3E02C83-E8B0-4C35-AFA7-2CC7DF477502}"/>
                </a:ext>
              </a:extLst>
            </p:cNvPr>
            <p:cNvSpPr/>
            <p:nvPr/>
          </p:nvSpPr>
          <p:spPr>
            <a:xfrm>
              <a:off x="3047998" y="34205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021F121-AF99-4F00-803D-325D8217C117}"/>
                </a:ext>
              </a:extLst>
            </p:cNvPr>
            <p:cNvSpPr/>
            <p:nvPr/>
          </p:nvSpPr>
          <p:spPr>
            <a:xfrm>
              <a:off x="1117600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93AE009-2D70-44B8-92BD-9B5E6FCF5DD5}"/>
                </a:ext>
              </a:extLst>
            </p:cNvPr>
            <p:cNvSpPr/>
            <p:nvPr/>
          </p:nvSpPr>
          <p:spPr>
            <a:xfrm>
              <a:off x="16001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5380A890-E199-4D63-A27A-BA01897334E1}"/>
                </a:ext>
              </a:extLst>
            </p:cNvPr>
            <p:cNvSpPr/>
            <p:nvPr/>
          </p:nvSpPr>
          <p:spPr>
            <a:xfrm>
              <a:off x="2082799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4F8CE180-EABA-4082-8126-EB96B948526D}"/>
                </a:ext>
              </a:extLst>
            </p:cNvPr>
            <p:cNvSpPr/>
            <p:nvPr/>
          </p:nvSpPr>
          <p:spPr>
            <a:xfrm>
              <a:off x="25653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5293834-192A-4BCF-9541-0617E12DB943}"/>
                </a:ext>
              </a:extLst>
            </p:cNvPr>
            <p:cNvSpPr/>
            <p:nvPr/>
          </p:nvSpPr>
          <p:spPr>
            <a:xfrm>
              <a:off x="3047998" y="38777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CDDCFFD-3F80-4B1A-BE5D-795144CA1407}"/>
                </a:ext>
              </a:extLst>
            </p:cNvPr>
            <p:cNvSpPr/>
            <p:nvPr/>
          </p:nvSpPr>
          <p:spPr>
            <a:xfrm>
              <a:off x="1117600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A102E60-E115-471A-AB70-1C4F9C94574D}"/>
                </a:ext>
              </a:extLst>
            </p:cNvPr>
            <p:cNvSpPr/>
            <p:nvPr/>
          </p:nvSpPr>
          <p:spPr>
            <a:xfrm>
              <a:off x="16001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6A95121-69B9-4395-A20E-62CE452F7217}"/>
                </a:ext>
              </a:extLst>
            </p:cNvPr>
            <p:cNvSpPr/>
            <p:nvPr/>
          </p:nvSpPr>
          <p:spPr>
            <a:xfrm>
              <a:off x="2082799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163C167-B506-4B53-8096-7E4CA53AD604}"/>
                </a:ext>
              </a:extLst>
            </p:cNvPr>
            <p:cNvSpPr/>
            <p:nvPr/>
          </p:nvSpPr>
          <p:spPr>
            <a:xfrm>
              <a:off x="25653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F16BA22-D32A-4CFE-9A88-51F848FB7960}"/>
                </a:ext>
              </a:extLst>
            </p:cNvPr>
            <p:cNvSpPr/>
            <p:nvPr/>
          </p:nvSpPr>
          <p:spPr>
            <a:xfrm>
              <a:off x="30479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5C050C-6A54-4897-BC3C-D5FFCB882FC7}"/>
              </a:ext>
            </a:extLst>
          </p:cNvPr>
          <p:cNvGrpSpPr>
            <a:grpSpLocks noChangeAspect="1"/>
          </p:cNvGrpSpPr>
          <p:nvPr/>
        </p:nvGrpSpPr>
        <p:grpSpPr>
          <a:xfrm>
            <a:off x="1227546" y="1513062"/>
            <a:ext cx="417214" cy="1976284"/>
            <a:chOff x="1581412" y="2841552"/>
            <a:chExt cx="261597" cy="1239146"/>
          </a:xfrm>
          <a:scene3d>
            <a:camera prst="isometricOffAxis1Right"/>
            <a:lightRig rig="threePt" dir="t"/>
          </a:scene3d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28A03D0-C382-4A0D-832E-F18B06EA4C4B}"/>
                </a:ext>
              </a:extLst>
            </p:cNvPr>
            <p:cNvSpPr/>
            <p:nvPr/>
          </p:nvSpPr>
          <p:spPr>
            <a:xfrm>
              <a:off x="1581412" y="2841552"/>
              <a:ext cx="261597" cy="2478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1E1D9D9-4BF3-4267-83C2-0D69A3916BE6}"/>
                </a:ext>
              </a:extLst>
            </p:cNvPr>
            <p:cNvSpPr/>
            <p:nvPr/>
          </p:nvSpPr>
          <p:spPr>
            <a:xfrm>
              <a:off x="1581412" y="3089381"/>
              <a:ext cx="261597" cy="2478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D87FBF8F-5A47-4D80-9EF3-6C1B7AD08152}"/>
                </a:ext>
              </a:extLst>
            </p:cNvPr>
            <p:cNvSpPr/>
            <p:nvPr/>
          </p:nvSpPr>
          <p:spPr>
            <a:xfrm>
              <a:off x="1581412" y="3337210"/>
              <a:ext cx="261597" cy="2478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9D35A5C-CB05-4DF2-81DB-993D211C12A5}"/>
                </a:ext>
              </a:extLst>
            </p:cNvPr>
            <p:cNvSpPr/>
            <p:nvPr/>
          </p:nvSpPr>
          <p:spPr>
            <a:xfrm>
              <a:off x="1581412" y="3585040"/>
              <a:ext cx="261597" cy="2478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F7F72DA-4BD2-4381-AA40-E8AAC893386A}"/>
                </a:ext>
              </a:extLst>
            </p:cNvPr>
            <p:cNvSpPr/>
            <p:nvPr/>
          </p:nvSpPr>
          <p:spPr>
            <a:xfrm>
              <a:off x="1581412" y="3832869"/>
              <a:ext cx="261597" cy="2478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1D679A43-8841-4038-A864-3841E2C8D4C3}"/>
              </a:ext>
            </a:extLst>
          </p:cNvPr>
          <p:cNvSpPr txBox="1"/>
          <p:nvPr/>
        </p:nvSpPr>
        <p:spPr>
          <a:xfrm>
            <a:off x="5309738" y="2306420"/>
            <a:ext cx="88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Axis 0 </a:t>
            </a:r>
          </a:p>
        </p:txBody>
      </p:sp>
      <p:sp>
        <p:nvSpPr>
          <p:cNvPr id="237" name="Right Bracket 236">
            <a:extLst>
              <a:ext uri="{FF2B5EF4-FFF2-40B4-BE49-F238E27FC236}">
                <a16:creationId xmlns:a16="http://schemas.microsoft.com/office/drawing/2014/main" id="{C46286E2-D49D-4806-88FF-E77297E5362F}"/>
              </a:ext>
            </a:extLst>
          </p:cNvPr>
          <p:cNvSpPr/>
          <p:nvPr/>
        </p:nvSpPr>
        <p:spPr>
          <a:xfrm>
            <a:off x="5307727" y="1453773"/>
            <a:ext cx="149393" cy="1640316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8" name="Right Bracket 237">
            <a:extLst>
              <a:ext uri="{FF2B5EF4-FFF2-40B4-BE49-F238E27FC236}">
                <a16:creationId xmlns:a16="http://schemas.microsoft.com/office/drawing/2014/main" id="{DFAAECF2-3E17-46B7-81E7-F18D3E6CF3C3}"/>
              </a:ext>
            </a:extLst>
          </p:cNvPr>
          <p:cNvSpPr/>
          <p:nvPr/>
        </p:nvSpPr>
        <p:spPr>
          <a:xfrm rot="4858917">
            <a:off x="4328584" y="2517412"/>
            <a:ext cx="125167" cy="1732971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D420464-18EA-461F-8E53-691243E3ED10}"/>
              </a:ext>
            </a:extLst>
          </p:cNvPr>
          <p:cNvSpPr txBox="1"/>
          <p:nvPr/>
        </p:nvSpPr>
        <p:spPr>
          <a:xfrm>
            <a:off x="1743265" y="2303574"/>
            <a:ext cx="88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Axis 0 </a:t>
            </a:r>
          </a:p>
        </p:txBody>
      </p:sp>
      <p:sp>
        <p:nvSpPr>
          <p:cNvPr id="240" name="Right Bracket 239">
            <a:extLst>
              <a:ext uri="{FF2B5EF4-FFF2-40B4-BE49-F238E27FC236}">
                <a16:creationId xmlns:a16="http://schemas.microsoft.com/office/drawing/2014/main" id="{E8647B06-4766-4329-9590-3B7F67605936}"/>
              </a:ext>
            </a:extLst>
          </p:cNvPr>
          <p:cNvSpPr/>
          <p:nvPr/>
        </p:nvSpPr>
        <p:spPr>
          <a:xfrm>
            <a:off x="1738565" y="1553891"/>
            <a:ext cx="149393" cy="1793168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B4993741-133A-4007-9628-B819E0F1605C}"/>
              </a:ext>
            </a:extLst>
          </p:cNvPr>
          <p:cNvSpPr txBox="1"/>
          <p:nvPr/>
        </p:nvSpPr>
        <p:spPr>
          <a:xfrm>
            <a:off x="1056138" y="4879863"/>
            <a:ext cx="91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  <a:cs typeface="Arial" panose="020B0604020202020204" pitchFamily="34" charset="0"/>
              </a:rPr>
              <a:t>1-D</a:t>
            </a:r>
            <a:endParaRPr lang="en-US" sz="36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F4435F2-4F50-4E69-B6F5-85B505EAFC36}"/>
              </a:ext>
            </a:extLst>
          </p:cNvPr>
          <p:cNvSpPr txBox="1"/>
          <p:nvPr/>
        </p:nvSpPr>
        <p:spPr>
          <a:xfrm>
            <a:off x="4252776" y="4879863"/>
            <a:ext cx="91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  <a:cs typeface="Arial" panose="020B0604020202020204" pitchFamily="34" charset="0"/>
              </a:rPr>
              <a:t>2-D</a:t>
            </a:r>
            <a:endParaRPr lang="en-US" sz="36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FDE3E7F-E482-40C7-8B61-573DDF58B5F9}"/>
              </a:ext>
            </a:extLst>
          </p:cNvPr>
          <p:cNvSpPr txBox="1"/>
          <p:nvPr/>
        </p:nvSpPr>
        <p:spPr>
          <a:xfrm>
            <a:off x="8748585" y="4879863"/>
            <a:ext cx="9176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  <a:cs typeface="Arial" panose="020B0604020202020204" pitchFamily="34" charset="0"/>
              </a:rPr>
              <a:t>3-D</a:t>
            </a:r>
            <a:endParaRPr lang="en-US" sz="36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A583ED4-6F25-41BF-93F5-9551A77327F3}"/>
              </a:ext>
            </a:extLst>
          </p:cNvPr>
          <p:cNvSpPr txBox="1"/>
          <p:nvPr/>
        </p:nvSpPr>
        <p:spPr>
          <a:xfrm>
            <a:off x="627350" y="5465471"/>
            <a:ext cx="19818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cs typeface="Arial" panose="020B0604020202020204" pitchFamily="34" charset="0"/>
              </a:rPr>
              <a:t>Shape = (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i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,)</a:t>
            </a:r>
            <a:endParaRPr lang="en-US" sz="28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C821C83-3EDF-40C9-A606-FA211485427F}"/>
              </a:ext>
            </a:extLst>
          </p:cNvPr>
          <p:cNvSpPr txBox="1"/>
          <p:nvPr/>
        </p:nvSpPr>
        <p:spPr>
          <a:xfrm>
            <a:off x="3666196" y="5446222"/>
            <a:ext cx="2277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cs typeface="Arial" panose="020B0604020202020204" pitchFamily="34" charset="0"/>
              </a:rPr>
              <a:t>Shape = (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i,j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)</a:t>
            </a:r>
            <a:endParaRPr lang="en-US" sz="28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025004A-D107-4502-B86B-78D6D3097FED}"/>
              </a:ext>
            </a:extLst>
          </p:cNvPr>
          <p:cNvSpPr txBox="1"/>
          <p:nvPr/>
        </p:nvSpPr>
        <p:spPr>
          <a:xfrm>
            <a:off x="8203828" y="5446222"/>
            <a:ext cx="2277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cs typeface="Arial" panose="020B0604020202020204" pitchFamily="34" charset="0"/>
              </a:rPr>
              <a:t>Shape = (</a:t>
            </a:r>
            <a:r>
              <a:rPr lang="en-US" sz="2800" dirty="0" err="1">
                <a:latin typeface="+mj-lt"/>
                <a:cs typeface="Arial" panose="020B0604020202020204" pitchFamily="34" charset="0"/>
              </a:rPr>
              <a:t>i,j,k</a:t>
            </a:r>
            <a:r>
              <a:rPr lang="en-US" sz="2800" dirty="0">
                <a:latin typeface="+mj-lt"/>
                <a:cs typeface="Arial" panose="020B0604020202020204" pitchFamily="34" charset="0"/>
              </a:rPr>
              <a:t>)</a:t>
            </a:r>
            <a:endParaRPr lang="en-US" sz="2800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71717ACC-B91B-46B6-8B8D-10C8DC7C9A6B}"/>
              </a:ext>
            </a:extLst>
          </p:cNvPr>
          <p:cNvSpPr txBox="1"/>
          <p:nvPr/>
        </p:nvSpPr>
        <p:spPr>
          <a:xfrm>
            <a:off x="10289240" y="4346427"/>
            <a:ext cx="88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Axis 1 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A8F4EA0-8493-40B0-8232-A9288A843EDD}"/>
              </a:ext>
            </a:extLst>
          </p:cNvPr>
          <p:cNvSpPr txBox="1"/>
          <p:nvPr/>
        </p:nvSpPr>
        <p:spPr>
          <a:xfrm>
            <a:off x="189631" y="5880969"/>
            <a:ext cx="2895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e.g. time series data</a:t>
            </a:r>
            <a:endParaRPr lang="en-US" sz="2400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E9B2BA6-B1DB-43F9-B399-38E612E51B45}"/>
              </a:ext>
            </a:extLst>
          </p:cNvPr>
          <p:cNvSpPr txBox="1"/>
          <p:nvPr/>
        </p:nvSpPr>
        <p:spPr>
          <a:xfrm>
            <a:off x="3248054" y="5880969"/>
            <a:ext cx="29998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  <a:cs typeface="Arial" panose="020B0604020202020204" pitchFamily="34" charset="0"/>
              </a:rPr>
              <a:t>e.g. data frame, table, greyscale image</a:t>
            </a:r>
            <a:endParaRPr lang="en-US" sz="24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BE01B39-590C-4AA3-BE7D-CB8244C0EC2A}"/>
              </a:ext>
            </a:extLst>
          </p:cNvPr>
          <p:cNvSpPr txBox="1"/>
          <p:nvPr/>
        </p:nvSpPr>
        <p:spPr>
          <a:xfrm>
            <a:off x="7877934" y="5880969"/>
            <a:ext cx="2895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  <a:cs typeface="Arial" panose="020B0604020202020204" pitchFamily="34" charset="0"/>
              </a:rPr>
              <a:t>e.g. RGB color image</a:t>
            </a:r>
            <a:endParaRPr lang="en-US" sz="2400" dirty="0"/>
          </a:p>
        </p:txBody>
      </p:sp>
      <p:sp>
        <p:nvSpPr>
          <p:cNvPr id="212" name="Title 3">
            <a:extLst>
              <a:ext uri="{FF2B5EF4-FFF2-40B4-BE49-F238E27FC236}">
                <a16:creationId xmlns:a16="http://schemas.microsoft.com/office/drawing/2014/main" id="{AC2A6076-E295-41CB-9750-86159369D723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Data Structures as </a:t>
            </a:r>
            <a:r>
              <a:rPr lang="en-US" sz="4800" dirty="0" err="1">
                <a:solidFill>
                  <a:srgbClr val="FF0000"/>
                </a:solidFill>
              </a:rPr>
              <a:t>Numpy</a:t>
            </a:r>
            <a:r>
              <a:rPr lang="en-US" sz="4800" dirty="0">
                <a:solidFill>
                  <a:srgbClr val="FF0000"/>
                </a:solidFill>
              </a:rPr>
              <a:t> Arrays</a:t>
            </a:r>
          </a:p>
        </p:txBody>
      </p:sp>
      <p:pic>
        <p:nvPicPr>
          <p:cNvPr id="215" name="Picture 2">
            <a:extLst>
              <a:ext uri="{FF2B5EF4-FFF2-40B4-BE49-F238E27FC236}">
                <a16:creationId xmlns:a16="http://schemas.microsoft.com/office/drawing/2014/main" id="{3D33C55B-0CA6-4E17-B6D8-C42D058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41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46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8F73C4F-ED98-4143-8DE1-8CC2FF68AD75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Slicing Arrays (1D)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5F99B29-5D9E-487E-98B2-E2583BB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9978CE-FC8D-45C4-BC6F-7814B23160BE}"/>
              </a:ext>
            </a:extLst>
          </p:cNvPr>
          <p:cNvSpPr/>
          <p:nvPr/>
        </p:nvSpPr>
        <p:spPr>
          <a:xfrm>
            <a:off x="605224" y="2227652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997F5-E87E-474C-80D5-2E2D53226F9C}"/>
              </a:ext>
            </a:extLst>
          </p:cNvPr>
          <p:cNvSpPr/>
          <p:nvPr/>
        </p:nvSpPr>
        <p:spPr>
          <a:xfrm>
            <a:off x="979055" y="2227652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FF3096-8C76-47C1-AC5F-A8D56179EBE2}"/>
              </a:ext>
            </a:extLst>
          </p:cNvPr>
          <p:cNvSpPr/>
          <p:nvPr/>
        </p:nvSpPr>
        <p:spPr>
          <a:xfrm>
            <a:off x="1352887" y="2227652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67E8C9-51B3-430C-9771-772671B3D3AF}"/>
              </a:ext>
            </a:extLst>
          </p:cNvPr>
          <p:cNvSpPr/>
          <p:nvPr/>
        </p:nvSpPr>
        <p:spPr>
          <a:xfrm>
            <a:off x="1726718" y="2227652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3C67F4-FA3F-419B-B2CE-7E3F3B02D10E}"/>
              </a:ext>
            </a:extLst>
          </p:cNvPr>
          <p:cNvSpPr/>
          <p:nvPr/>
        </p:nvSpPr>
        <p:spPr>
          <a:xfrm>
            <a:off x="2100549" y="2227653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1E9DB2-9E19-4807-A119-1A18529ED30C}"/>
              </a:ext>
            </a:extLst>
          </p:cNvPr>
          <p:cNvSpPr txBox="1"/>
          <p:nvPr/>
        </p:nvSpPr>
        <p:spPr>
          <a:xfrm>
            <a:off x="1098569" y="2751521"/>
            <a:ext cx="88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Axis 0 </a:t>
            </a:r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9B09C3AD-7A1D-4F67-AA30-088936866ADA}"/>
              </a:ext>
            </a:extLst>
          </p:cNvPr>
          <p:cNvSpPr/>
          <p:nvPr/>
        </p:nvSpPr>
        <p:spPr>
          <a:xfrm rot="5400000">
            <a:off x="1465105" y="1775356"/>
            <a:ext cx="149393" cy="1869157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60F29C-EB29-44D2-8541-2F69A4AA3E8F}"/>
              </a:ext>
            </a:extLst>
          </p:cNvPr>
          <p:cNvSpPr/>
          <p:nvPr/>
        </p:nvSpPr>
        <p:spPr>
          <a:xfrm>
            <a:off x="2970155" y="2227651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178F1F-6172-4C68-AC3C-C3F77F9D783F}"/>
              </a:ext>
            </a:extLst>
          </p:cNvPr>
          <p:cNvSpPr/>
          <p:nvPr/>
        </p:nvSpPr>
        <p:spPr>
          <a:xfrm>
            <a:off x="3343986" y="2227651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45530D-C713-4725-AE45-92CC5B8E2C1F}"/>
              </a:ext>
            </a:extLst>
          </p:cNvPr>
          <p:cNvSpPr/>
          <p:nvPr/>
        </p:nvSpPr>
        <p:spPr>
          <a:xfrm>
            <a:off x="3717818" y="2227651"/>
            <a:ext cx="373832" cy="3541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12435E-5FD6-44FA-AB54-471BF768E6E9}"/>
              </a:ext>
            </a:extLst>
          </p:cNvPr>
          <p:cNvSpPr/>
          <p:nvPr/>
        </p:nvSpPr>
        <p:spPr>
          <a:xfrm>
            <a:off x="4091649" y="2227651"/>
            <a:ext cx="373832" cy="3541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6BA46E-8AD5-4D78-BE29-C31142595A77}"/>
              </a:ext>
            </a:extLst>
          </p:cNvPr>
          <p:cNvSpPr/>
          <p:nvPr/>
        </p:nvSpPr>
        <p:spPr>
          <a:xfrm>
            <a:off x="4465480" y="2227652"/>
            <a:ext cx="373832" cy="3541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DB622-3CCB-48EF-B8F2-51D4542FDFA8}"/>
              </a:ext>
            </a:extLst>
          </p:cNvPr>
          <p:cNvSpPr/>
          <p:nvPr/>
        </p:nvSpPr>
        <p:spPr>
          <a:xfrm>
            <a:off x="5347673" y="2227650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F2C70E-13F0-47D1-8DF7-F2BC0B69436F}"/>
              </a:ext>
            </a:extLst>
          </p:cNvPr>
          <p:cNvSpPr/>
          <p:nvPr/>
        </p:nvSpPr>
        <p:spPr>
          <a:xfrm>
            <a:off x="5721504" y="2227650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825E4F-4CB4-428F-BBD9-A4F150438828}"/>
              </a:ext>
            </a:extLst>
          </p:cNvPr>
          <p:cNvSpPr/>
          <p:nvPr/>
        </p:nvSpPr>
        <p:spPr>
          <a:xfrm>
            <a:off x="6095336" y="2227650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6B700D-21FA-4339-87EE-530A303AA92F}"/>
              </a:ext>
            </a:extLst>
          </p:cNvPr>
          <p:cNvSpPr/>
          <p:nvPr/>
        </p:nvSpPr>
        <p:spPr>
          <a:xfrm>
            <a:off x="6469167" y="2227650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116CFC-36B9-4777-B8BA-E01D27D9F8D3}"/>
              </a:ext>
            </a:extLst>
          </p:cNvPr>
          <p:cNvSpPr/>
          <p:nvPr/>
        </p:nvSpPr>
        <p:spPr>
          <a:xfrm>
            <a:off x="6842998" y="2227651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6C961A-4956-4003-B3D3-60E3452B255A}"/>
              </a:ext>
            </a:extLst>
          </p:cNvPr>
          <p:cNvSpPr/>
          <p:nvPr/>
        </p:nvSpPr>
        <p:spPr>
          <a:xfrm>
            <a:off x="7725191" y="2227649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6F62FF7-51E2-46DC-82BF-C8A29DB3E2A6}"/>
              </a:ext>
            </a:extLst>
          </p:cNvPr>
          <p:cNvSpPr/>
          <p:nvPr/>
        </p:nvSpPr>
        <p:spPr>
          <a:xfrm>
            <a:off x="8099022" y="2227649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9C6725-9F6E-4352-9315-DD32CD2DBD70}"/>
              </a:ext>
            </a:extLst>
          </p:cNvPr>
          <p:cNvSpPr/>
          <p:nvPr/>
        </p:nvSpPr>
        <p:spPr>
          <a:xfrm>
            <a:off x="8472854" y="2227649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E97E87-4878-4A8E-80B7-5A7635156882}"/>
              </a:ext>
            </a:extLst>
          </p:cNvPr>
          <p:cNvSpPr/>
          <p:nvPr/>
        </p:nvSpPr>
        <p:spPr>
          <a:xfrm>
            <a:off x="8846685" y="2227649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B1502F-13A9-4DF5-866C-1D19F70B2205}"/>
              </a:ext>
            </a:extLst>
          </p:cNvPr>
          <p:cNvSpPr/>
          <p:nvPr/>
        </p:nvSpPr>
        <p:spPr>
          <a:xfrm>
            <a:off x="9220516" y="2227650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AD6923-424F-4380-B393-633A9A516417}"/>
              </a:ext>
            </a:extLst>
          </p:cNvPr>
          <p:cNvSpPr/>
          <p:nvPr/>
        </p:nvSpPr>
        <p:spPr>
          <a:xfrm>
            <a:off x="10102708" y="2227648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3F3189-D606-4BAE-BF44-187BB3673B7A}"/>
              </a:ext>
            </a:extLst>
          </p:cNvPr>
          <p:cNvSpPr/>
          <p:nvPr/>
        </p:nvSpPr>
        <p:spPr>
          <a:xfrm>
            <a:off x="10476539" y="2227648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24512F-C4AB-4D32-B765-B40A5A4A9505}"/>
              </a:ext>
            </a:extLst>
          </p:cNvPr>
          <p:cNvSpPr/>
          <p:nvPr/>
        </p:nvSpPr>
        <p:spPr>
          <a:xfrm>
            <a:off x="10850371" y="2227648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111787-7F56-48E7-849F-46EFFF3ABEEB}"/>
              </a:ext>
            </a:extLst>
          </p:cNvPr>
          <p:cNvSpPr/>
          <p:nvPr/>
        </p:nvSpPr>
        <p:spPr>
          <a:xfrm>
            <a:off x="11224202" y="2227648"/>
            <a:ext cx="373832" cy="3541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220708-3AF8-4FB8-84F9-37BE1295618A}"/>
              </a:ext>
            </a:extLst>
          </p:cNvPr>
          <p:cNvSpPr/>
          <p:nvPr/>
        </p:nvSpPr>
        <p:spPr>
          <a:xfrm>
            <a:off x="11598033" y="2227649"/>
            <a:ext cx="373832" cy="354156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9D167C-2D11-4028-BB38-23915E73F348}"/>
              </a:ext>
            </a:extLst>
          </p:cNvPr>
          <p:cNvSpPr txBox="1"/>
          <p:nvPr/>
        </p:nvSpPr>
        <p:spPr>
          <a:xfrm>
            <a:off x="1089955" y="3206358"/>
            <a:ext cx="882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arr</a:t>
            </a:r>
            <a:endParaRPr lang="en-US" sz="2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8B3F13-DA73-420C-99B8-E704D56C256A}"/>
              </a:ext>
            </a:extLst>
          </p:cNvPr>
          <p:cNvSpPr txBox="1"/>
          <p:nvPr/>
        </p:nvSpPr>
        <p:spPr>
          <a:xfrm>
            <a:off x="3143403" y="3206358"/>
            <a:ext cx="12801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arr</a:t>
            </a:r>
            <a:r>
              <a:rPr lang="en-US" sz="2800" dirty="0"/>
              <a:t>[2:]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arr</a:t>
            </a:r>
            <a:r>
              <a:rPr lang="en-US" sz="2800" dirty="0"/>
              <a:t>[-3:]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DA1DAD-EAE0-43D3-B360-1A3764C5FDAD}"/>
              </a:ext>
            </a:extLst>
          </p:cNvPr>
          <p:cNvSpPr txBox="1"/>
          <p:nvPr/>
        </p:nvSpPr>
        <p:spPr>
          <a:xfrm>
            <a:off x="5560631" y="3206357"/>
            <a:ext cx="12801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arr</a:t>
            </a:r>
            <a:r>
              <a:rPr lang="en-US" sz="2800" dirty="0"/>
              <a:t>[:3]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arr</a:t>
            </a:r>
            <a:r>
              <a:rPr lang="en-US" sz="2800" dirty="0"/>
              <a:t>[:-2]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87D57-A359-4544-B1B8-A7DB431D84AD}"/>
              </a:ext>
            </a:extLst>
          </p:cNvPr>
          <p:cNvSpPr txBox="1"/>
          <p:nvPr/>
        </p:nvSpPr>
        <p:spPr>
          <a:xfrm>
            <a:off x="7826792" y="3206355"/>
            <a:ext cx="15327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arr</a:t>
            </a:r>
            <a:r>
              <a:rPr lang="en-US" sz="2800" dirty="0"/>
              <a:t>[1:4]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arr</a:t>
            </a:r>
            <a:r>
              <a:rPr lang="en-US" sz="2800" dirty="0"/>
              <a:t>[-4:-1]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4C8DEB-909E-4B79-A308-2F30B406E56F}"/>
              </a:ext>
            </a:extLst>
          </p:cNvPr>
          <p:cNvSpPr txBox="1"/>
          <p:nvPr/>
        </p:nvSpPr>
        <p:spPr>
          <a:xfrm>
            <a:off x="10395088" y="3206356"/>
            <a:ext cx="12801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arr</a:t>
            </a:r>
            <a:r>
              <a:rPr lang="en-US" sz="2800" dirty="0"/>
              <a:t>[4]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arr</a:t>
            </a:r>
            <a:r>
              <a:rPr lang="en-US" sz="2800" dirty="0"/>
              <a:t>[-1]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5681CE-CCC8-4C9E-B71E-CB62C6B6235E}"/>
              </a:ext>
            </a:extLst>
          </p:cNvPr>
          <p:cNvSpPr txBox="1"/>
          <p:nvPr/>
        </p:nvSpPr>
        <p:spPr>
          <a:xfrm rot="5400000">
            <a:off x="3542158" y="3552291"/>
            <a:ext cx="48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080DC8-76DB-4B4D-A3B0-FAE400D0CB62}"/>
              </a:ext>
            </a:extLst>
          </p:cNvPr>
          <p:cNvSpPr txBox="1"/>
          <p:nvPr/>
        </p:nvSpPr>
        <p:spPr>
          <a:xfrm rot="5400000">
            <a:off x="5959386" y="3552291"/>
            <a:ext cx="48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4A7C9C-7BA5-46C6-9AEC-DB269C01D018}"/>
              </a:ext>
            </a:extLst>
          </p:cNvPr>
          <p:cNvSpPr txBox="1"/>
          <p:nvPr/>
        </p:nvSpPr>
        <p:spPr>
          <a:xfrm rot="5400000">
            <a:off x="8279585" y="3552291"/>
            <a:ext cx="48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F2CD51-79D8-42D8-95E1-1EE5B1E3E4EC}"/>
              </a:ext>
            </a:extLst>
          </p:cNvPr>
          <p:cNvSpPr txBox="1"/>
          <p:nvPr/>
        </p:nvSpPr>
        <p:spPr>
          <a:xfrm rot="5400000">
            <a:off x="10696813" y="3552291"/>
            <a:ext cx="48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96729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022" y="6320554"/>
            <a:ext cx="2743200" cy="365125"/>
          </a:xfrm>
        </p:spPr>
        <p:txBody>
          <a:bodyPr/>
          <a:lstStyle/>
          <a:p>
            <a:fld id="{68875FF8-E2F5-4CD8-9CDA-B30C4D876610}" type="slidenum">
              <a:rPr lang="en-US" smtClean="0"/>
              <a:t>47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8F73C4F-ED98-4143-8DE1-8CC2FF68AD75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rgbClr val="FF0000"/>
                </a:solidFill>
              </a:rPr>
              <a:t>Slicing Arrays </a:t>
            </a:r>
            <a:r>
              <a:rPr lang="en-US" sz="4800" dirty="0">
                <a:solidFill>
                  <a:srgbClr val="FF0000"/>
                </a:solidFill>
              </a:rPr>
              <a:t>(2D)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5F99B29-5D9E-487E-98B2-E2583BB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52051B-903F-40D5-9D34-49F93336D27A}"/>
              </a:ext>
            </a:extLst>
          </p:cNvPr>
          <p:cNvSpPr txBox="1"/>
          <p:nvPr/>
        </p:nvSpPr>
        <p:spPr>
          <a:xfrm rot="21082536">
            <a:off x="762817" y="3395805"/>
            <a:ext cx="1854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Axis 1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F20945-E13E-4356-9492-3A47FF3776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243" y="1336908"/>
            <a:ext cx="1869163" cy="1770784"/>
            <a:chOff x="1117596" y="2506134"/>
            <a:chExt cx="2413002" cy="2286003"/>
          </a:xfrm>
          <a:scene3d>
            <a:camera prst="isometricOffAxis1Right"/>
            <a:lightRig rig="threePt" dir="t"/>
          </a:scene3d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00DF12-0776-46A0-A663-023AB6F72F22}"/>
                </a:ext>
              </a:extLst>
            </p:cNvPr>
            <p:cNvSpPr/>
            <p:nvPr/>
          </p:nvSpPr>
          <p:spPr>
            <a:xfrm>
              <a:off x="1117596" y="2506134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8C5E87-B9C2-49D0-8924-49D09D4EB318}"/>
                </a:ext>
              </a:extLst>
            </p:cNvPr>
            <p:cNvSpPr/>
            <p:nvPr/>
          </p:nvSpPr>
          <p:spPr>
            <a:xfrm>
              <a:off x="1600194" y="2506134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2BE9B0-7BE1-4E6F-810B-BFF1EE1CA8D2}"/>
                </a:ext>
              </a:extLst>
            </p:cNvPr>
            <p:cNvSpPr/>
            <p:nvPr/>
          </p:nvSpPr>
          <p:spPr>
            <a:xfrm>
              <a:off x="2082794" y="2506134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D7349D-79F2-489A-8DD7-AB90E6562182}"/>
                </a:ext>
              </a:extLst>
            </p:cNvPr>
            <p:cNvSpPr/>
            <p:nvPr/>
          </p:nvSpPr>
          <p:spPr>
            <a:xfrm>
              <a:off x="2565392" y="2506134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CE4257-910C-423E-A88F-8C3F240A952F}"/>
                </a:ext>
              </a:extLst>
            </p:cNvPr>
            <p:cNvSpPr/>
            <p:nvPr/>
          </p:nvSpPr>
          <p:spPr>
            <a:xfrm>
              <a:off x="3047991" y="2506135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9A22D5-1BF1-47F8-B85D-19802F4994C2}"/>
                </a:ext>
              </a:extLst>
            </p:cNvPr>
            <p:cNvSpPr/>
            <p:nvPr/>
          </p:nvSpPr>
          <p:spPr>
            <a:xfrm>
              <a:off x="1117596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B143DE-C1C3-45D4-872E-35FD69557911}"/>
                </a:ext>
              </a:extLst>
            </p:cNvPr>
            <p:cNvSpPr/>
            <p:nvPr/>
          </p:nvSpPr>
          <p:spPr>
            <a:xfrm>
              <a:off x="1600194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58DEC0-8240-4F3D-9736-4D1706321A53}"/>
                </a:ext>
              </a:extLst>
            </p:cNvPr>
            <p:cNvSpPr/>
            <p:nvPr/>
          </p:nvSpPr>
          <p:spPr>
            <a:xfrm>
              <a:off x="2082794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9A44B3-50DE-4B1C-B3C1-CE73F6C3BC24}"/>
                </a:ext>
              </a:extLst>
            </p:cNvPr>
            <p:cNvSpPr/>
            <p:nvPr/>
          </p:nvSpPr>
          <p:spPr>
            <a:xfrm>
              <a:off x="2565392" y="29633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F0A73F-73D0-4741-A9F1-2AEE53D32250}"/>
                </a:ext>
              </a:extLst>
            </p:cNvPr>
            <p:cNvSpPr/>
            <p:nvPr/>
          </p:nvSpPr>
          <p:spPr>
            <a:xfrm>
              <a:off x="3047991" y="2963332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8DA859-56DA-497E-93A7-089397711FB9}"/>
                </a:ext>
              </a:extLst>
            </p:cNvPr>
            <p:cNvSpPr/>
            <p:nvPr/>
          </p:nvSpPr>
          <p:spPr>
            <a:xfrm>
              <a:off x="1117596" y="3420535"/>
              <a:ext cx="482600" cy="45720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793DA1-399F-4732-945F-C946380443B4}"/>
                </a:ext>
              </a:extLst>
            </p:cNvPr>
            <p:cNvSpPr/>
            <p:nvPr/>
          </p:nvSpPr>
          <p:spPr>
            <a:xfrm>
              <a:off x="1600194" y="3420532"/>
              <a:ext cx="482600" cy="45720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AEE089-9D3F-4B1A-87B6-FD69C59EBA17}"/>
                </a:ext>
              </a:extLst>
            </p:cNvPr>
            <p:cNvSpPr/>
            <p:nvPr/>
          </p:nvSpPr>
          <p:spPr>
            <a:xfrm>
              <a:off x="2082794" y="3420535"/>
              <a:ext cx="482600" cy="45720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C77BDDA-0FB5-4DA3-B4E9-24326BBE02AE}"/>
                </a:ext>
              </a:extLst>
            </p:cNvPr>
            <p:cNvSpPr/>
            <p:nvPr/>
          </p:nvSpPr>
          <p:spPr>
            <a:xfrm>
              <a:off x="2565392" y="3420536"/>
              <a:ext cx="482600" cy="45720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CD8A05-54FE-4CE2-A358-3AEC511115C3}"/>
                </a:ext>
              </a:extLst>
            </p:cNvPr>
            <p:cNvSpPr/>
            <p:nvPr/>
          </p:nvSpPr>
          <p:spPr>
            <a:xfrm>
              <a:off x="3047991" y="3420535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69F530E-6D0C-4894-AA4A-F88FFEEF208F}"/>
                </a:ext>
              </a:extLst>
            </p:cNvPr>
            <p:cNvSpPr/>
            <p:nvPr/>
          </p:nvSpPr>
          <p:spPr>
            <a:xfrm>
              <a:off x="1117596" y="3877736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3B522C-8B1B-4FA0-AF33-4FDF670D2196}"/>
                </a:ext>
              </a:extLst>
            </p:cNvPr>
            <p:cNvSpPr/>
            <p:nvPr/>
          </p:nvSpPr>
          <p:spPr>
            <a:xfrm>
              <a:off x="1600194" y="3877736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9F4D53-9E36-4C64-929F-EF85ECC0314E}"/>
                </a:ext>
              </a:extLst>
            </p:cNvPr>
            <p:cNvSpPr/>
            <p:nvPr/>
          </p:nvSpPr>
          <p:spPr>
            <a:xfrm>
              <a:off x="2082794" y="3877736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3ADBBE-2CD7-45C4-9895-E62644ECFE7E}"/>
                </a:ext>
              </a:extLst>
            </p:cNvPr>
            <p:cNvSpPr/>
            <p:nvPr/>
          </p:nvSpPr>
          <p:spPr>
            <a:xfrm>
              <a:off x="2565392" y="3877732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0E6C669-54C0-44F6-9323-F76D6F12083C}"/>
                </a:ext>
              </a:extLst>
            </p:cNvPr>
            <p:cNvSpPr/>
            <p:nvPr/>
          </p:nvSpPr>
          <p:spPr>
            <a:xfrm>
              <a:off x="3047991" y="3877732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15AF2A-C535-4D9F-BB28-0B31E3150BD2}"/>
                </a:ext>
              </a:extLst>
            </p:cNvPr>
            <p:cNvSpPr/>
            <p:nvPr/>
          </p:nvSpPr>
          <p:spPr>
            <a:xfrm>
              <a:off x="1117596" y="4334934"/>
              <a:ext cx="482600" cy="4571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4F846D-30F5-444D-9829-0840B904D909}"/>
                </a:ext>
              </a:extLst>
            </p:cNvPr>
            <p:cNvSpPr/>
            <p:nvPr/>
          </p:nvSpPr>
          <p:spPr>
            <a:xfrm>
              <a:off x="1600194" y="4334930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792130-1332-40DA-A663-AC39A2525E30}"/>
                </a:ext>
              </a:extLst>
            </p:cNvPr>
            <p:cNvSpPr/>
            <p:nvPr/>
          </p:nvSpPr>
          <p:spPr>
            <a:xfrm>
              <a:off x="2082795" y="4334937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B5F4955-2D70-4BD4-8EAC-3352EEFCA386}"/>
                </a:ext>
              </a:extLst>
            </p:cNvPr>
            <p:cNvSpPr/>
            <p:nvPr/>
          </p:nvSpPr>
          <p:spPr>
            <a:xfrm>
              <a:off x="2565397" y="4334937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600528-8FD0-458D-93C2-295ECB94FF5F}"/>
                </a:ext>
              </a:extLst>
            </p:cNvPr>
            <p:cNvSpPr/>
            <p:nvPr/>
          </p:nvSpPr>
          <p:spPr>
            <a:xfrm>
              <a:off x="3047998" y="4334933"/>
              <a:ext cx="4826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26C5EED-7DC7-497C-ABB6-52E924A54D7A}"/>
              </a:ext>
            </a:extLst>
          </p:cNvPr>
          <p:cNvSpPr txBox="1"/>
          <p:nvPr/>
        </p:nvSpPr>
        <p:spPr>
          <a:xfrm rot="5400000">
            <a:off x="2396373" y="2053022"/>
            <a:ext cx="882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Axis 0 </a:t>
            </a:r>
          </a:p>
        </p:txBody>
      </p:sp>
      <p:sp>
        <p:nvSpPr>
          <p:cNvPr id="44" name="Right Bracket 43">
            <a:extLst>
              <a:ext uri="{FF2B5EF4-FFF2-40B4-BE49-F238E27FC236}">
                <a16:creationId xmlns:a16="http://schemas.microsoft.com/office/drawing/2014/main" id="{DEB3AAD1-BA45-4A21-A98D-EC8FB6485BEE}"/>
              </a:ext>
            </a:extLst>
          </p:cNvPr>
          <p:cNvSpPr/>
          <p:nvPr/>
        </p:nvSpPr>
        <p:spPr>
          <a:xfrm>
            <a:off x="2468274" y="1313138"/>
            <a:ext cx="149393" cy="1640316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ight Bracket 44">
            <a:extLst>
              <a:ext uri="{FF2B5EF4-FFF2-40B4-BE49-F238E27FC236}">
                <a16:creationId xmlns:a16="http://schemas.microsoft.com/office/drawing/2014/main" id="{AC58C839-CF7C-4F49-9867-5B5C426D3989}"/>
              </a:ext>
            </a:extLst>
          </p:cNvPr>
          <p:cNvSpPr/>
          <p:nvPr/>
        </p:nvSpPr>
        <p:spPr>
          <a:xfrm rot="4858917">
            <a:off x="1489131" y="2376777"/>
            <a:ext cx="125167" cy="1732971"/>
          </a:xfrm>
          <a:prstGeom prst="rightBracket">
            <a:avLst/>
          </a:prstGeom>
          <a:ln w="158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1C6D3-4481-43C0-A6D0-2BD86AB4C9E5}"/>
              </a:ext>
            </a:extLst>
          </p:cNvPr>
          <p:cNvGrpSpPr/>
          <p:nvPr/>
        </p:nvGrpSpPr>
        <p:grpSpPr>
          <a:xfrm>
            <a:off x="3031041" y="1336908"/>
            <a:ext cx="1869160" cy="1770792"/>
            <a:chOff x="3031041" y="1997307"/>
            <a:chExt cx="1869160" cy="1770792"/>
          </a:xfrm>
          <a:scene3d>
            <a:camera prst="isometricOffAxis1Right"/>
            <a:lightRig rig="threePt" dir="t"/>
          </a:scene3d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6EFA2C-9E1B-44BD-82B8-82BF3CC155E4}"/>
                </a:ext>
              </a:extLst>
            </p:cNvPr>
            <p:cNvSpPr/>
            <p:nvPr/>
          </p:nvSpPr>
          <p:spPr>
            <a:xfrm>
              <a:off x="3031041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BD126B-391C-4FFD-9654-7F5013DFC614}"/>
                </a:ext>
              </a:extLst>
            </p:cNvPr>
            <p:cNvSpPr/>
            <p:nvPr/>
          </p:nvSpPr>
          <p:spPr>
            <a:xfrm>
              <a:off x="3404872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D7F39C-FF2B-4C25-BA4D-879A361622A9}"/>
                </a:ext>
              </a:extLst>
            </p:cNvPr>
            <p:cNvSpPr/>
            <p:nvPr/>
          </p:nvSpPr>
          <p:spPr>
            <a:xfrm>
              <a:off x="3778704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FE9BB1-2920-4C4C-894A-484FB4146D67}"/>
                </a:ext>
              </a:extLst>
            </p:cNvPr>
            <p:cNvSpPr/>
            <p:nvPr/>
          </p:nvSpPr>
          <p:spPr>
            <a:xfrm>
              <a:off x="4152535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590058D-A396-483B-95C1-0D05BF385553}"/>
                </a:ext>
              </a:extLst>
            </p:cNvPr>
            <p:cNvSpPr/>
            <p:nvPr/>
          </p:nvSpPr>
          <p:spPr>
            <a:xfrm>
              <a:off x="4526366" y="1997308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0E7D50-52B9-4570-AEBC-24E4E8AB4FB4}"/>
                </a:ext>
              </a:extLst>
            </p:cNvPr>
            <p:cNvSpPr/>
            <p:nvPr/>
          </p:nvSpPr>
          <p:spPr>
            <a:xfrm>
              <a:off x="3031041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A3BF56-DC57-45BD-B3AE-6FF5C7764CF7}"/>
                </a:ext>
              </a:extLst>
            </p:cNvPr>
            <p:cNvSpPr/>
            <p:nvPr/>
          </p:nvSpPr>
          <p:spPr>
            <a:xfrm>
              <a:off x="3404872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321ACBF-53D6-4C64-94F6-9B454D0D5963}"/>
                </a:ext>
              </a:extLst>
            </p:cNvPr>
            <p:cNvSpPr/>
            <p:nvPr/>
          </p:nvSpPr>
          <p:spPr>
            <a:xfrm>
              <a:off x="3778704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7B51631-062F-4AE7-8FFA-052208FC06C3}"/>
                </a:ext>
              </a:extLst>
            </p:cNvPr>
            <p:cNvSpPr/>
            <p:nvPr/>
          </p:nvSpPr>
          <p:spPr>
            <a:xfrm>
              <a:off x="4152535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CB3E55-A303-467F-9A5A-233AE010F07A}"/>
                </a:ext>
              </a:extLst>
            </p:cNvPr>
            <p:cNvSpPr/>
            <p:nvPr/>
          </p:nvSpPr>
          <p:spPr>
            <a:xfrm>
              <a:off x="4526366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213D58A-9DDA-43DE-BC56-36360CEC87BA}"/>
                </a:ext>
              </a:extLst>
            </p:cNvPr>
            <p:cNvSpPr/>
            <p:nvPr/>
          </p:nvSpPr>
          <p:spPr>
            <a:xfrm>
              <a:off x="3031041" y="270562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8006009-0837-4D35-BF5A-2A933D5E2828}"/>
                </a:ext>
              </a:extLst>
            </p:cNvPr>
            <p:cNvSpPr/>
            <p:nvPr/>
          </p:nvSpPr>
          <p:spPr>
            <a:xfrm>
              <a:off x="3404872" y="270562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7BC114A-6601-4973-A328-E2AF45AEAB5D}"/>
                </a:ext>
              </a:extLst>
            </p:cNvPr>
            <p:cNvSpPr/>
            <p:nvPr/>
          </p:nvSpPr>
          <p:spPr>
            <a:xfrm>
              <a:off x="3778704" y="2705623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92E323-3014-46BD-B342-A6DFE2437FC2}"/>
                </a:ext>
              </a:extLst>
            </p:cNvPr>
            <p:cNvSpPr/>
            <p:nvPr/>
          </p:nvSpPr>
          <p:spPr>
            <a:xfrm>
              <a:off x="4152535" y="2705624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B2BF1F7-EE66-47EC-A180-18A51877A6F5}"/>
                </a:ext>
              </a:extLst>
            </p:cNvPr>
            <p:cNvSpPr/>
            <p:nvPr/>
          </p:nvSpPr>
          <p:spPr>
            <a:xfrm>
              <a:off x="4526366" y="2705625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8BC754B-82CA-4311-90AF-418B3AE4398D}"/>
                </a:ext>
              </a:extLst>
            </p:cNvPr>
            <p:cNvSpPr/>
            <p:nvPr/>
          </p:nvSpPr>
          <p:spPr>
            <a:xfrm>
              <a:off x="3031041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0F80C1A-4CFD-4D97-B948-AE433F2CA8B8}"/>
                </a:ext>
              </a:extLst>
            </p:cNvPr>
            <p:cNvSpPr/>
            <p:nvPr/>
          </p:nvSpPr>
          <p:spPr>
            <a:xfrm>
              <a:off x="3404872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549DAD-41D7-4858-A850-C8B0E9C73CC4}"/>
                </a:ext>
              </a:extLst>
            </p:cNvPr>
            <p:cNvSpPr/>
            <p:nvPr/>
          </p:nvSpPr>
          <p:spPr>
            <a:xfrm>
              <a:off x="3778704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3444668-7A48-40BE-96FF-FEFEA981C7FB}"/>
                </a:ext>
              </a:extLst>
            </p:cNvPr>
            <p:cNvSpPr/>
            <p:nvPr/>
          </p:nvSpPr>
          <p:spPr>
            <a:xfrm>
              <a:off x="4152535" y="3059779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04927C-789F-41AF-823E-EC02F9DB67BF}"/>
                </a:ext>
              </a:extLst>
            </p:cNvPr>
            <p:cNvSpPr/>
            <p:nvPr/>
          </p:nvSpPr>
          <p:spPr>
            <a:xfrm>
              <a:off x="4526366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ABFC6A0-4147-4A47-92D1-C9C44777E9A6}"/>
                </a:ext>
              </a:extLst>
            </p:cNvPr>
            <p:cNvSpPr/>
            <p:nvPr/>
          </p:nvSpPr>
          <p:spPr>
            <a:xfrm>
              <a:off x="3031041" y="3413939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18834B1-5CBB-4C6B-B555-B98DDE8FFBB9}"/>
                </a:ext>
              </a:extLst>
            </p:cNvPr>
            <p:cNvSpPr/>
            <p:nvPr/>
          </p:nvSpPr>
          <p:spPr>
            <a:xfrm>
              <a:off x="3404872" y="3413935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BD32848-73A8-4472-9A80-97B6F29716D7}"/>
                </a:ext>
              </a:extLst>
            </p:cNvPr>
            <p:cNvSpPr/>
            <p:nvPr/>
          </p:nvSpPr>
          <p:spPr>
            <a:xfrm>
              <a:off x="3778704" y="3413938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855EFA0-1CA2-4309-A21C-DDD73854F58E}"/>
                </a:ext>
              </a:extLst>
            </p:cNvPr>
            <p:cNvSpPr/>
            <p:nvPr/>
          </p:nvSpPr>
          <p:spPr>
            <a:xfrm>
              <a:off x="4152536" y="3413939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25FBA1-34E0-41BA-906C-CE9762E1F61F}"/>
                </a:ext>
              </a:extLst>
            </p:cNvPr>
            <p:cNvSpPr/>
            <p:nvPr/>
          </p:nvSpPr>
          <p:spPr>
            <a:xfrm>
              <a:off x="4526369" y="3413942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FD5D01-4E31-4A20-8A77-A6A0844F956D}"/>
              </a:ext>
            </a:extLst>
          </p:cNvPr>
          <p:cNvGrpSpPr/>
          <p:nvPr/>
        </p:nvGrpSpPr>
        <p:grpSpPr>
          <a:xfrm>
            <a:off x="5229624" y="1336908"/>
            <a:ext cx="1869160" cy="1770792"/>
            <a:chOff x="5229624" y="1997307"/>
            <a:chExt cx="1869160" cy="1770792"/>
          </a:xfrm>
          <a:scene3d>
            <a:camera prst="isometricOffAxis1Right"/>
            <a:lightRig rig="threePt" dir="t"/>
          </a:scene3d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9758FD4-6FD5-4008-A127-77130B88DC81}"/>
                </a:ext>
              </a:extLst>
            </p:cNvPr>
            <p:cNvSpPr/>
            <p:nvPr/>
          </p:nvSpPr>
          <p:spPr>
            <a:xfrm>
              <a:off x="5229624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B996CF9-36AD-4685-B6E4-842241754662}"/>
                </a:ext>
              </a:extLst>
            </p:cNvPr>
            <p:cNvSpPr/>
            <p:nvPr/>
          </p:nvSpPr>
          <p:spPr>
            <a:xfrm>
              <a:off x="5603455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FDEB1DD-E341-4A25-9696-F12B971B2162}"/>
                </a:ext>
              </a:extLst>
            </p:cNvPr>
            <p:cNvSpPr/>
            <p:nvPr/>
          </p:nvSpPr>
          <p:spPr>
            <a:xfrm>
              <a:off x="5977287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563909B-BF76-4C5F-8D4C-ADE7890DF9BA}"/>
                </a:ext>
              </a:extLst>
            </p:cNvPr>
            <p:cNvSpPr/>
            <p:nvPr/>
          </p:nvSpPr>
          <p:spPr>
            <a:xfrm>
              <a:off x="6351118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D64825-1685-4CBD-81D2-3F9BCEB76951}"/>
                </a:ext>
              </a:extLst>
            </p:cNvPr>
            <p:cNvSpPr/>
            <p:nvPr/>
          </p:nvSpPr>
          <p:spPr>
            <a:xfrm>
              <a:off x="6724949" y="1997308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5A79773-FCAA-473A-9B79-FC89F3629AB2}"/>
                </a:ext>
              </a:extLst>
            </p:cNvPr>
            <p:cNvSpPr/>
            <p:nvPr/>
          </p:nvSpPr>
          <p:spPr>
            <a:xfrm>
              <a:off x="5229624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A36C593-1F60-47D5-AB0D-43E22207D696}"/>
                </a:ext>
              </a:extLst>
            </p:cNvPr>
            <p:cNvSpPr/>
            <p:nvPr/>
          </p:nvSpPr>
          <p:spPr>
            <a:xfrm>
              <a:off x="5603455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44618BB-411E-4AB3-BBF8-B4EDEC325FDF}"/>
                </a:ext>
              </a:extLst>
            </p:cNvPr>
            <p:cNvSpPr/>
            <p:nvPr/>
          </p:nvSpPr>
          <p:spPr>
            <a:xfrm>
              <a:off x="5977287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2CDA919-9DCB-4BC3-903B-C0C84C5AD717}"/>
                </a:ext>
              </a:extLst>
            </p:cNvPr>
            <p:cNvSpPr/>
            <p:nvPr/>
          </p:nvSpPr>
          <p:spPr>
            <a:xfrm>
              <a:off x="6351118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F68CE17-1356-4DC0-9ED8-6E9C0A83B016}"/>
                </a:ext>
              </a:extLst>
            </p:cNvPr>
            <p:cNvSpPr/>
            <p:nvPr/>
          </p:nvSpPr>
          <p:spPr>
            <a:xfrm>
              <a:off x="6724949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90F3FC-B8A9-4921-9EE9-4DC3A4B34507}"/>
                </a:ext>
              </a:extLst>
            </p:cNvPr>
            <p:cNvSpPr/>
            <p:nvPr/>
          </p:nvSpPr>
          <p:spPr>
            <a:xfrm>
              <a:off x="5229624" y="270562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A8E1877-BD83-4508-B781-B70A60CADD53}"/>
                </a:ext>
              </a:extLst>
            </p:cNvPr>
            <p:cNvSpPr/>
            <p:nvPr/>
          </p:nvSpPr>
          <p:spPr>
            <a:xfrm>
              <a:off x="5603455" y="270562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82728D7-E982-4500-939E-EA9197E7841E}"/>
                </a:ext>
              </a:extLst>
            </p:cNvPr>
            <p:cNvSpPr/>
            <p:nvPr/>
          </p:nvSpPr>
          <p:spPr>
            <a:xfrm>
              <a:off x="5977287" y="2705623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C0D3DC-8D0A-43DD-94B0-AE985E3B5CE5}"/>
                </a:ext>
              </a:extLst>
            </p:cNvPr>
            <p:cNvSpPr/>
            <p:nvPr/>
          </p:nvSpPr>
          <p:spPr>
            <a:xfrm>
              <a:off x="6351118" y="2705624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2603268-ED14-4940-AA75-405E7FD93E55}"/>
                </a:ext>
              </a:extLst>
            </p:cNvPr>
            <p:cNvSpPr/>
            <p:nvPr/>
          </p:nvSpPr>
          <p:spPr>
            <a:xfrm>
              <a:off x="6724949" y="2705625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1971784-E5CD-49B4-B93F-EB169DDC137D}"/>
                </a:ext>
              </a:extLst>
            </p:cNvPr>
            <p:cNvSpPr/>
            <p:nvPr/>
          </p:nvSpPr>
          <p:spPr>
            <a:xfrm>
              <a:off x="5229624" y="3059781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E4D5092-FB01-4A58-891E-E25D7003B1A6}"/>
                </a:ext>
              </a:extLst>
            </p:cNvPr>
            <p:cNvSpPr/>
            <p:nvPr/>
          </p:nvSpPr>
          <p:spPr>
            <a:xfrm>
              <a:off x="5603455" y="3059781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76C8066-0FCE-4CCA-942A-F81BEE8246E2}"/>
                </a:ext>
              </a:extLst>
            </p:cNvPr>
            <p:cNvSpPr/>
            <p:nvPr/>
          </p:nvSpPr>
          <p:spPr>
            <a:xfrm>
              <a:off x="5977287" y="3059781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0519BA3-0A81-4A42-A612-C37A95574E70}"/>
                </a:ext>
              </a:extLst>
            </p:cNvPr>
            <p:cNvSpPr/>
            <p:nvPr/>
          </p:nvSpPr>
          <p:spPr>
            <a:xfrm>
              <a:off x="6351118" y="305977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CD38522-5318-4F90-8979-B71DBAA6E15C}"/>
                </a:ext>
              </a:extLst>
            </p:cNvPr>
            <p:cNvSpPr/>
            <p:nvPr/>
          </p:nvSpPr>
          <p:spPr>
            <a:xfrm>
              <a:off x="6724949" y="3059781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BF05F19-8FD9-40CE-BAC4-19141925722B}"/>
                </a:ext>
              </a:extLst>
            </p:cNvPr>
            <p:cNvSpPr/>
            <p:nvPr/>
          </p:nvSpPr>
          <p:spPr>
            <a:xfrm>
              <a:off x="5229624" y="341393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09A5A4F-6151-493A-9BC4-82EC079AD033}"/>
                </a:ext>
              </a:extLst>
            </p:cNvPr>
            <p:cNvSpPr/>
            <p:nvPr/>
          </p:nvSpPr>
          <p:spPr>
            <a:xfrm>
              <a:off x="5603455" y="3413935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F84083B-3978-4BDE-BDF6-AE03732ADB62}"/>
                </a:ext>
              </a:extLst>
            </p:cNvPr>
            <p:cNvSpPr/>
            <p:nvPr/>
          </p:nvSpPr>
          <p:spPr>
            <a:xfrm>
              <a:off x="5977287" y="3413938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A315670-0601-4E83-A04F-260C4E57616A}"/>
                </a:ext>
              </a:extLst>
            </p:cNvPr>
            <p:cNvSpPr/>
            <p:nvPr/>
          </p:nvSpPr>
          <p:spPr>
            <a:xfrm>
              <a:off x="6351119" y="341393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9EC1A6-F070-4C5C-9238-636F0398C36C}"/>
                </a:ext>
              </a:extLst>
            </p:cNvPr>
            <p:cNvSpPr/>
            <p:nvPr/>
          </p:nvSpPr>
          <p:spPr>
            <a:xfrm>
              <a:off x="6724952" y="341394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D2A8B5-A8D8-4ECD-A515-85BBA758B2E7}"/>
              </a:ext>
            </a:extLst>
          </p:cNvPr>
          <p:cNvGrpSpPr/>
          <p:nvPr/>
        </p:nvGrpSpPr>
        <p:grpSpPr>
          <a:xfrm>
            <a:off x="7428207" y="1336908"/>
            <a:ext cx="1869160" cy="1770792"/>
            <a:chOff x="7428207" y="1997307"/>
            <a:chExt cx="1869160" cy="1770792"/>
          </a:xfrm>
          <a:scene3d>
            <a:camera prst="isometricOffAxis1Right"/>
            <a:lightRig rig="threePt" dir="t"/>
          </a:scene3d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FD5E55E-1115-41BE-B4A7-17B9A26E24AC}"/>
                </a:ext>
              </a:extLst>
            </p:cNvPr>
            <p:cNvSpPr/>
            <p:nvPr/>
          </p:nvSpPr>
          <p:spPr>
            <a:xfrm>
              <a:off x="7428207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72C2CEB-F2FD-4B9A-908E-1B9C40353B95}"/>
                </a:ext>
              </a:extLst>
            </p:cNvPr>
            <p:cNvSpPr/>
            <p:nvPr/>
          </p:nvSpPr>
          <p:spPr>
            <a:xfrm>
              <a:off x="7802038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619C6C8-C4D5-40AD-ACA4-DB9C968F6E2C}"/>
                </a:ext>
              </a:extLst>
            </p:cNvPr>
            <p:cNvSpPr/>
            <p:nvPr/>
          </p:nvSpPr>
          <p:spPr>
            <a:xfrm>
              <a:off x="8175870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1BC24A5-0C58-44A1-B578-2FDBBBB7DF91}"/>
                </a:ext>
              </a:extLst>
            </p:cNvPr>
            <p:cNvSpPr/>
            <p:nvPr/>
          </p:nvSpPr>
          <p:spPr>
            <a:xfrm>
              <a:off x="8549701" y="1997307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4DAF440-7780-4EBE-AD0F-FB3912E9659F}"/>
                </a:ext>
              </a:extLst>
            </p:cNvPr>
            <p:cNvSpPr/>
            <p:nvPr/>
          </p:nvSpPr>
          <p:spPr>
            <a:xfrm>
              <a:off x="8923532" y="1997308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6C2C65C-65DB-4E8C-B30B-16004BA297E3}"/>
                </a:ext>
              </a:extLst>
            </p:cNvPr>
            <p:cNvSpPr/>
            <p:nvPr/>
          </p:nvSpPr>
          <p:spPr>
            <a:xfrm>
              <a:off x="7428207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E1760B7-F663-4BFF-9332-B5456D05D8D1}"/>
                </a:ext>
              </a:extLst>
            </p:cNvPr>
            <p:cNvSpPr/>
            <p:nvPr/>
          </p:nvSpPr>
          <p:spPr>
            <a:xfrm>
              <a:off x="7802038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5F79623-9291-4832-AC4A-FFEA5BEAB62B}"/>
                </a:ext>
              </a:extLst>
            </p:cNvPr>
            <p:cNvSpPr/>
            <p:nvPr/>
          </p:nvSpPr>
          <p:spPr>
            <a:xfrm>
              <a:off x="8175870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D2324D4-278D-4E62-A51A-9743752D38FB}"/>
                </a:ext>
              </a:extLst>
            </p:cNvPr>
            <p:cNvSpPr/>
            <p:nvPr/>
          </p:nvSpPr>
          <p:spPr>
            <a:xfrm>
              <a:off x="8549701" y="2351464"/>
              <a:ext cx="373832" cy="3541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A114E97-A077-48FA-B879-6F92466B492E}"/>
                </a:ext>
              </a:extLst>
            </p:cNvPr>
            <p:cNvSpPr/>
            <p:nvPr/>
          </p:nvSpPr>
          <p:spPr>
            <a:xfrm>
              <a:off x="8923532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0AB0AD3-7E8B-48D8-B503-42C7B5A76E59}"/>
                </a:ext>
              </a:extLst>
            </p:cNvPr>
            <p:cNvSpPr/>
            <p:nvPr/>
          </p:nvSpPr>
          <p:spPr>
            <a:xfrm>
              <a:off x="7428207" y="2705622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0CFD887-52BF-43C3-AC05-D7A285DAA3D7}"/>
                </a:ext>
              </a:extLst>
            </p:cNvPr>
            <p:cNvSpPr/>
            <p:nvPr/>
          </p:nvSpPr>
          <p:spPr>
            <a:xfrm>
              <a:off x="7802038" y="270562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8F4B9B0-9873-46BE-830C-3C28133C0DE0}"/>
                </a:ext>
              </a:extLst>
            </p:cNvPr>
            <p:cNvSpPr/>
            <p:nvPr/>
          </p:nvSpPr>
          <p:spPr>
            <a:xfrm>
              <a:off x="8175870" y="2705623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8D5FDE-132E-4069-89CD-7E515791662B}"/>
                </a:ext>
              </a:extLst>
            </p:cNvPr>
            <p:cNvSpPr/>
            <p:nvPr/>
          </p:nvSpPr>
          <p:spPr>
            <a:xfrm>
              <a:off x="8549701" y="2705624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980F5E4-922D-441E-B8E1-D51AC8D606D2}"/>
                </a:ext>
              </a:extLst>
            </p:cNvPr>
            <p:cNvSpPr/>
            <p:nvPr/>
          </p:nvSpPr>
          <p:spPr>
            <a:xfrm>
              <a:off x="8923532" y="2705625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1AF1FA8-B1E4-4ADD-B06E-68E7BC4B075A}"/>
                </a:ext>
              </a:extLst>
            </p:cNvPr>
            <p:cNvSpPr/>
            <p:nvPr/>
          </p:nvSpPr>
          <p:spPr>
            <a:xfrm>
              <a:off x="7428207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194EA10-0CBC-4607-B67B-4EA451E4C0EA}"/>
                </a:ext>
              </a:extLst>
            </p:cNvPr>
            <p:cNvSpPr/>
            <p:nvPr/>
          </p:nvSpPr>
          <p:spPr>
            <a:xfrm>
              <a:off x="7802038" y="3059781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F7F46D8-BFDD-4A3E-95E6-EFD637D0393B}"/>
                </a:ext>
              </a:extLst>
            </p:cNvPr>
            <p:cNvSpPr/>
            <p:nvPr/>
          </p:nvSpPr>
          <p:spPr>
            <a:xfrm>
              <a:off x="8175870" y="3059781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8E5328B-4FE7-43DB-80FA-24FDCD741129}"/>
                </a:ext>
              </a:extLst>
            </p:cNvPr>
            <p:cNvSpPr/>
            <p:nvPr/>
          </p:nvSpPr>
          <p:spPr>
            <a:xfrm>
              <a:off x="8549701" y="305977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A28A696-8618-4C0F-AEB2-264282C8612C}"/>
                </a:ext>
              </a:extLst>
            </p:cNvPr>
            <p:cNvSpPr/>
            <p:nvPr/>
          </p:nvSpPr>
          <p:spPr>
            <a:xfrm>
              <a:off x="8923532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2D53929-A545-4928-B336-4E371DFDCB7A}"/>
                </a:ext>
              </a:extLst>
            </p:cNvPr>
            <p:cNvSpPr/>
            <p:nvPr/>
          </p:nvSpPr>
          <p:spPr>
            <a:xfrm>
              <a:off x="7428207" y="3413939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5F29527-4CB8-41B9-85E2-0AB5E00E04F0}"/>
                </a:ext>
              </a:extLst>
            </p:cNvPr>
            <p:cNvSpPr/>
            <p:nvPr/>
          </p:nvSpPr>
          <p:spPr>
            <a:xfrm>
              <a:off x="7802038" y="3413935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92BA127-8371-4796-B4BF-093C796AAC9C}"/>
                </a:ext>
              </a:extLst>
            </p:cNvPr>
            <p:cNvSpPr/>
            <p:nvPr/>
          </p:nvSpPr>
          <p:spPr>
            <a:xfrm>
              <a:off x="8175870" y="3413938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6977296-8D92-4B49-AB9C-8FCC561251F5}"/>
                </a:ext>
              </a:extLst>
            </p:cNvPr>
            <p:cNvSpPr/>
            <p:nvPr/>
          </p:nvSpPr>
          <p:spPr>
            <a:xfrm>
              <a:off x="8549702" y="341393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46E5086-7565-4246-9E63-BEB8ED05846B}"/>
                </a:ext>
              </a:extLst>
            </p:cNvPr>
            <p:cNvSpPr/>
            <p:nvPr/>
          </p:nvSpPr>
          <p:spPr>
            <a:xfrm>
              <a:off x="8923535" y="3413942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81E2C8-9E2D-469C-A933-134EF978ACD5}"/>
              </a:ext>
            </a:extLst>
          </p:cNvPr>
          <p:cNvGrpSpPr/>
          <p:nvPr/>
        </p:nvGrpSpPr>
        <p:grpSpPr>
          <a:xfrm>
            <a:off x="9626791" y="1336908"/>
            <a:ext cx="1869160" cy="1770792"/>
            <a:chOff x="9626791" y="1997307"/>
            <a:chExt cx="1869160" cy="1770792"/>
          </a:xfrm>
          <a:scene3d>
            <a:camera prst="isometricOffAxis1Right"/>
            <a:lightRig rig="threePt" dir="t"/>
          </a:scene3d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1CFBD62-641D-4CD6-9203-47F9BACAC0DB}"/>
                </a:ext>
              </a:extLst>
            </p:cNvPr>
            <p:cNvSpPr/>
            <p:nvPr/>
          </p:nvSpPr>
          <p:spPr>
            <a:xfrm>
              <a:off x="9626791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4D2238A-DEDE-45E6-A379-C9911150DB28}"/>
                </a:ext>
              </a:extLst>
            </p:cNvPr>
            <p:cNvSpPr/>
            <p:nvPr/>
          </p:nvSpPr>
          <p:spPr>
            <a:xfrm>
              <a:off x="10000622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6CF1AC-8C08-4A54-81A1-40831F46164B}"/>
                </a:ext>
              </a:extLst>
            </p:cNvPr>
            <p:cNvSpPr/>
            <p:nvPr/>
          </p:nvSpPr>
          <p:spPr>
            <a:xfrm>
              <a:off x="10374454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EF6FBD8-4B08-440D-B331-2E4AA4EDE99F}"/>
                </a:ext>
              </a:extLst>
            </p:cNvPr>
            <p:cNvSpPr/>
            <p:nvPr/>
          </p:nvSpPr>
          <p:spPr>
            <a:xfrm>
              <a:off x="10748285" y="1997307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7854856-5C38-4BFB-872C-47D70AFEC292}"/>
                </a:ext>
              </a:extLst>
            </p:cNvPr>
            <p:cNvSpPr/>
            <p:nvPr/>
          </p:nvSpPr>
          <p:spPr>
            <a:xfrm>
              <a:off x="11122116" y="1997308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FEF1D07-D67D-414A-9A48-E7349FD98F3E}"/>
                </a:ext>
              </a:extLst>
            </p:cNvPr>
            <p:cNvSpPr/>
            <p:nvPr/>
          </p:nvSpPr>
          <p:spPr>
            <a:xfrm>
              <a:off x="9626791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63F80B-9031-410B-92A4-E51FD4B17386}"/>
                </a:ext>
              </a:extLst>
            </p:cNvPr>
            <p:cNvSpPr/>
            <p:nvPr/>
          </p:nvSpPr>
          <p:spPr>
            <a:xfrm>
              <a:off x="10000622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D361782-F778-4F2C-841C-7D50965A8C3F}"/>
                </a:ext>
              </a:extLst>
            </p:cNvPr>
            <p:cNvSpPr/>
            <p:nvPr/>
          </p:nvSpPr>
          <p:spPr>
            <a:xfrm>
              <a:off x="10374454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CD7779E-F31F-4985-B2BF-6B44F1EDFDBD}"/>
                </a:ext>
              </a:extLst>
            </p:cNvPr>
            <p:cNvSpPr/>
            <p:nvPr/>
          </p:nvSpPr>
          <p:spPr>
            <a:xfrm>
              <a:off x="10748285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0B5DEF8-0329-45DE-AEBC-151A9A3DDD4E}"/>
                </a:ext>
              </a:extLst>
            </p:cNvPr>
            <p:cNvSpPr/>
            <p:nvPr/>
          </p:nvSpPr>
          <p:spPr>
            <a:xfrm>
              <a:off x="11122116" y="2351464"/>
              <a:ext cx="373832" cy="3541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56D9425-9DB2-4DC4-9E1D-4FEC4EF8EA59}"/>
                </a:ext>
              </a:extLst>
            </p:cNvPr>
            <p:cNvSpPr/>
            <p:nvPr/>
          </p:nvSpPr>
          <p:spPr>
            <a:xfrm>
              <a:off x="9626791" y="2705622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582BDA4-9D28-4DCE-91E0-17C23800E628}"/>
                </a:ext>
              </a:extLst>
            </p:cNvPr>
            <p:cNvSpPr/>
            <p:nvPr/>
          </p:nvSpPr>
          <p:spPr>
            <a:xfrm>
              <a:off x="10000622" y="2705622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1F81CF1-E4D2-4A21-9DC2-4F239E66C78C}"/>
                </a:ext>
              </a:extLst>
            </p:cNvPr>
            <p:cNvSpPr/>
            <p:nvPr/>
          </p:nvSpPr>
          <p:spPr>
            <a:xfrm>
              <a:off x="10374454" y="2705623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4620F81-3AEB-4050-AD66-4D3C250311AF}"/>
                </a:ext>
              </a:extLst>
            </p:cNvPr>
            <p:cNvSpPr/>
            <p:nvPr/>
          </p:nvSpPr>
          <p:spPr>
            <a:xfrm>
              <a:off x="10748285" y="2705624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A7138C8-7E54-401A-9EF8-9CF5230F88BE}"/>
                </a:ext>
              </a:extLst>
            </p:cNvPr>
            <p:cNvSpPr/>
            <p:nvPr/>
          </p:nvSpPr>
          <p:spPr>
            <a:xfrm>
              <a:off x="11122116" y="2705625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88E00266-EBD0-4A04-B862-53ED2F6F1C90}"/>
                </a:ext>
              </a:extLst>
            </p:cNvPr>
            <p:cNvSpPr/>
            <p:nvPr/>
          </p:nvSpPr>
          <p:spPr>
            <a:xfrm>
              <a:off x="9626791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544757-A849-447C-BAA3-C3E113612CD5}"/>
                </a:ext>
              </a:extLst>
            </p:cNvPr>
            <p:cNvSpPr/>
            <p:nvPr/>
          </p:nvSpPr>
          <p:spPr>
            <a:xfrm>
              <a:off x="10000622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D24AABB-9738-45EE-833F-61C8C4386FF7}"/>
                </a:ext>
              </a:extLst>
            </p:cNvPr>
            <p:cNvSpPr/>
            <p:nvPr/>
          </p:nvSpPr>
          <p:spPr>
            <a:xfrm>
              <a:off x="10374454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5BD8E2B-E2D3-42E4-979F-56C41241ADC5}"/>
                </a:ext>
              </a:extLst>
            </p:cNvPr>
            <p:cNvSpPr/>
            <p:nvPr/>
          </p:nvSpPr>
          <p:spPr>
            <a:xfrm>
              <a:off x="10748285" y="3059779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AFE897A-FE2D-4DF8-8821-FFD89E3DE0D9}"/>
                </a:ext>
              </a:extLst>
            </p:cNvPr>
            <p:cNvSpPr/>
            <p:nvPr/>
          </p:nvSpPr>
          <p:spPr>
            <a:xfrm>
              <a:off x="11122116" y="3059781"/>
              <a:ext cx="373832" cy="35415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08C6740-AD46-4585-802B-6F38AD135F7E}"/>
                </a:ext>
              </a:extLst>
            </p:cNvPr>
            <p:cNvSpPr/>
            <p:nvPr/>
          </p:nvSpPr>
          <p:spPr>
            <a:xfrm>
              <a:off x="9626791" y="341393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93D10E3-6DBB-40AD-85E0-5901D65774A8}"/>
                </a:ext>
              </a:extLst>
            </p:cNvPr>
            <p:cNvSpPr/>
            <p:nvPr/>
          </p:nvSpPr>
          <p:spPr>
            <a:xfrm>
              <a:off x="10000622" y="3413935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3AA8380-BEDF-4A24-83C0-6FDDECB3EAE2}"/>
                </a:ext>
              </a:extLst>
            </p:cNvPr>
            <p:cNvSpPr/>
            <p:nvPr/>
          </p:nvSpPr>
          <p:spPr>
            <a:xfrm>
              <a:off x="10374454" y="3413938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5805D1B-6D0E-4991-8FBB-93ABF9756192}"/>
                </a:ext>
              </a:extLst>
            </p:cNvPr>
            <p:cNvSpPr/>
            <p:nvPr/>
          </p:nvSpPr>
          <p:spPr>
            <a:xfrm>
              <a:off x="10748286" y="3413939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87138A7-F8CD-4C28-8B5E-452A53E51D37}"/>
                </a:ext>
              </a:extLst>
            </p:cNvPr>
            <p:cNvSpPr/>
            <p:nvPr/>
          </p:nvSpPr>
          <p:spPr>
            <a:xfrm>
              <a:off x="11122119" y="3413942"/>
              <a:ext cx="373832" cy="3541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9F2CD845-7A40-470A-99C3-7EBBC7D6FDF3}"/>
              </a:ext>
            </a:extLst>
          </p:cNvPr>
          <p:cNvSpPr txBox="1"/>
          <p:nvPr/>
        </p:nvSpPr>
        <p:spPr>
          <a:xfrm>
            <a:off x="1085200" y="3669915"/>
            <a:ext cx="882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arr</a:t>
            </a:r>
            <a:endParaRPr lang="en-US" sz="24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8EBBE30-1629-4A4F-AC95-71E927A72C85}"/>
              </a:ext>
            </a:extLst>
          </p:cNvPr>
          <p:cNvSpPr txBox="1"/>
          <p:nvPr/>
        </p:nvSpPr>
        <p:spPr>
          <a:xfrm>
            <a:off x="3138647" y="3669915"/>
            <a:ext cx="143117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arr</a:t>
            </a:r>
            <a:r>
              <a:rPr lang="en-US" sz="2400" dirty="0"/>
              <a:t>[:3]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[:3, :]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[:-2]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[:-2, :]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D176E4-CDDC-40DB-B7D0-FEC19BE5C9A9}"/>
              </a:ext>
            </a:extLst>
          </p:cNvPr>
          <p:cNvSpPr txBox="1"/>
          <p:nvPr/>
        </p:nvSpPr>
        <p:spPr>
          <a:xfrm>
            <a:off x="5369607" y="3669914"/>
            <a:ext cx="13444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arr</a:t>
            </a:r>
            <a:r>
              <a:rPr lang="en-US" sz="2400" dirty="0"/>
              <a:t>[2:]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[2:, :]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[-3:]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[-3:, :]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9C6B135-6D7E-4FFC-BCDC-97B656662863}"/>
              </a:ext>
            </a:extLst>
          </p:cNvPr>
          <p:cNvSpPr txBox="1"/>
          <p:nvPr/>
        </p:nvSpPr>
        <p:spPr>
          <a:xfrm>
            <a:off x="7517236" y="3669912"/>
            <a:ext cx="1532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arr</a:t>
            </a:r>
            <a:r>
              <a:rPr lang="en-US" sz="2400" dirty="0"/>
              <a:t>[:, 1:4]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[:, -4:-1]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D9C301-AFC0-47A7-B156-7EE92A0680B9}"/>
              </a:ext>
            </a:extLst>
          </p:cNvPr>
          <p:cNvSpPr txBox="1"/>
          <p:nvPr/>
        </p:nvSpPr>
        <p:spPr>
          <a:xfrm>
            <a:off x="10000867" y="3669913"/>
            <a:ext cx="12801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arr</a:t>
            </a:r>
            <a:r>
              <a:rPr lang="en-US" sz="2400" dirty="0"/>
              <a:t>[4]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[4, :]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[-1]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err="1"/>
              <a:t>arr</a:t>
            </a:r>
            <a:r>
              <a:rPr lang="en-US" sz="2400" dirty="0"/>
              <a:t>[-1, :]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1ADC81-089C-4BC0-BB2D-C4EA39FECE50}"/>
              </a:ext>
            </a:extLst>
          </p:cNvPr>
          <p:cNvSpPr txBox="1"/>
          <p:nvPr/>
        </p:nvSpPr>
        <p:spPr>
          <a:xfrm rot="5400000">
            <a:off x="3551592" y="3991237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2FFCAD8-A4BA-4039-A731-E12FA1F15372}"/>
              </a:ext>
            </a:extLst>
          </p:cNvPr>
          <p:cNvSpPr txBox="1"/>
          <p:nvPr/>
        </p:nvSpPr>
        <p:spPr>
          <a:xfrm rot="5400000">
            <a:off x="5807953" y="3991237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AAAE62-2C75-44F8-8F2A-C62917AF2BFF}"/>
              </a:ext>
            </a:extLst>
          </p:cNvPr>
          <p:cNvSpPr txBox="1"/>
          <p:nvPr/>
        </p:nvSpPr>
        <p:spPr>
          <a:xfrm rot="5400000">
            <a:off x="7984218" y="3991237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186711E-59F1-4311-A769-3FE183F410BD}"/>
              </a:ext>
            </a:extLst>
          </p:cNvPr>
          <p:cNvSpPr txBox="1"/>
          <p:nvPr/>
        </p:nvSpPr>
        <p:spPr>
          <a:xfrm rot="5400000">
            <a:off x="10316781" y="3991237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E92423D-11ED-4E54-821D-25F68ADBCE61}"/>
              </a:ext>
            </a:extLst>
          </p:cNvPr>
          <p:cNvSpPr txBox="1"/>
          <p:nvPr/>
        </p:nvSpPr>
        <p:spPr>
          <a:xfrm rot="5400000">
            <a:off x="3551592" y="4763371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C38AB83-3DE6-40C1-BA85-7F37EEE1B988}"/>
              </a:ext>
            </a:extLst>
          </p:cNvPr>
          <p:cNvSpPr txBox="1"/>
          <p:nvPr/>
        </p:nvSpPr>
        <p:spPr>
          <a:xfrm rot="5400000">
            <a:off x="5807953" y="4763372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8CE0053-056D-436F-A62E-2EDBC2A41EB2}"/>
              </a:ext>
            </a:extLst>
          </p:cNvPr>
          <p:cNvSpPr txBox="1"/>
          <p:nvPr/>
        </p:nvSpPr>
        <p:spPr>
          <a:xfrm rot="5400000">
            <a:off x="10316781" y="4763372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CDC472-CA51-4358-8419-353CACF7E9E0}"/>
              </a:ext>
            </a:extLst>
          </p:cNvPr>
          <p:cNvSpPr txBox="1"/>
          <p:nvPr/>
        </p:nvSpPr>
        <p:spPr>
          <a:xfrm rot="5400000">
            <a:off x="3551592" y="5438974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56208C6-0349-43C1-A3EA-31F9EEA7497D}"/>
              </a:ext>
            </a:extLst>
          </p:cNvPr>
          <p:cNvSpPr txBox="1"/>
          <p:nvPr/>
        </p:nvSpPr>
        <p:spPr>
          <a:xfrm rot="5400000">
            <a:off x="5807953" y="5438975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7EF8F33-2717-4D3B-82E0-1199897964BD}"/>
              </a:ext>
            </a:extLst>
          </p:cNvPr>
          <p:cNvSpPr txBox="1"/>
          <p:nvPr/>
        </p:nvSpPr>
        <p:spPr>
          <a:xfrm rot="5400000">
            <a:off x="10316781" y="5438975"/>
            <a:ext cx="48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43929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48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C170EE91-DC7F-4A9D-A476-9DB168C4992E}"/>
              </a:ext>
            </a:extLst>
          </p:cNvPr>
          <p:cNvSpPr txBox="1">
            <a:spLocks/>
          </p:cNvSpPr>
          <p:nvPr/>
        </p:nvSpPr>
        <p:spPr>
          <a:xfrm>
            <a:off x="1602943" y="5905897"/>
            <a:ext cx="3015698" cy="663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cs typeface="Arial" panose="020B0604020202020204" pitchFamily="34" charset="0"/>
              </a:rPr>
              <a:t>numpy.add</a:t>
            </a:r>
            <a:r>
              <a:rPr lang="en-US" sz="2400" dirty="0">
                <a:cs typeface="Arial" panose="020B0604020202020204" pitchFamily="34" charset="0"/>
              </a:rPr>
              <a:t>(arr1, arr2)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A197E1-7CFF-48AE-8DB9-9F16B47093A8}"/>
                  </a:ext>
                </a:extLst>
              </p:cNvPr>
              <p:cNvSpPr/>
              <p:nvPr/>
            </p:nvSpPr>
            <p:spPr>
              <a:xfrm>
                <a:off x="2131161" y="1691586"/>
                <a:ext cx="439056" cy="42685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2A197E1-7CFF-48AE-8DB9-9F16B4709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61" y="1691586"/>
                <a:ext cx="439056" cy="4268596"/>
              </a:xfrm>
              <a:prstGeom prst="rect">
                <a:avLst/>
              </a:prstGeom>
              <a:blipFill>
                <a:blip r:embed="rId3"/>
                <a:stretch>
                  <a:fillRect l="-1351" r="-1351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FBB29D-D1D6-45F1-96F4-234B207387DE}"/>
                  </a:ext>
                </a:extLst>
              </p:cNvPr>
              <p:cNvSpPr/>
              <p:nvPr/>
            </p:nvSpPr>
            <p:spPr>
              <a:xfrm>
                <a:off x="3337209" y="1691586"/>
                <a:ext cx="439056" cy="42685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DFBB29D-D1D6-45F1-96F4-234B207387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09" y="1691586"/>
                <a:ext cx="439056" cy="4268596"/>
              </a:xfrm>
              <a:prstGeom prst="rect">
                <a:avLst/>
              </a:prstGeom>
              <a:blipFill>
                <a:blip r:embed="rId4"/>
                <a:stretch>
                  <a:fillRect l="-2703" r="-1486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59943F-6F5B-4BBD-B986-7FF99C1ED84F}"/>
                  </a:ext>
                </a:extLst>
              </p:cNvPr>
              <p:cNvSpPr txBox="1"/>
              <p:nvPr/>
            </p:nvSpPr>
            <p:spPr>
              <a:xfrm>
                <a:off x="2632901" y="3404789"/>
                <a:ext cx="636902" cy="492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59943F-6F5B-4BBD-B986-7FF99C1ED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901" y="3404789"/>
                <a:ext cx="636902" cy="492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5E4BF2-482F-4FB4-9DB6-E33A314781C3}"/>
                  </a:ext>
                </a:extLst>
              </p:cNvPr>
              <p:cNvSpPr txBox="1"/>
              <p:nvPr/>
            </p:nvSpPr>
            <p:spPr>
              <a:xfrm>
                <a:off x="7491663" y="3429411"/>
                <a:ext cx="636902" cy="492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5E4BF2-482F-4FB4-9DB6-E33A31478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663" y="3429411"/>
                <a:ext cx="636902" cy="492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544D80-A685-4A46-AC68-41A9949A35AF}"/>
              </a:ext>
            </a:extLst>
          </p:cNvPr>
          <p:cNvCxnSpPr>
            <a:cxnSpLocks/>
          </p:cNvCxnSpPr>
          <p:nvPr/>
        </p:nvCxnSpPr>
        <p:spPr>
          <a:xfrm>
            <a:off x="3950402" y="3675713"/>
            <a:ext cx="129242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68882D-A738-4BFB-B0B0-7850C4F2B596}"/>
                  </a:ext>
                </a:extLst>
              </p:cNvPr>
              <p:cNvSpPr/>
              <p:nvPr/>
            </p:nvSpPr>
            <p:spPr>
              <a:xfrm>
                <a:off x="8537443" y="1691586"/>
                <a:ext cx="1358498" cy="42685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868882D-A738-4BFB-B0B0-7850C4F2B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443" y="1691586"/>
                <a:ext cx="1358498" cy="4268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4F44A2-12E8-435B-9979-C75D241334A6}"/>
                  </a:ext>
                </a:extLst>
              </p:cNvPr>
              <p:cNvSpPr txBox="1"/>
              <p:nvPr/>
            </p:nvSpPr>
            <p:spPr>
              <a:xfrm>
                <a:off x="5978832" y="1781429"/>
                <a:ext cx="636902" cy="42319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  <a:p>
                <a:pPr algn="ctr"/>
                <a:r>
                  <a:rPr lang="en-US" sz="2500" b="0" dirty="0"/>
                  <a:t>.</a:t>
                </a:r>
              </a:p>
              <a:p>
                <a:pPr algn="ctr"/>
                <a:r>
                  <a:rPr lang="en-US" sz="2500" dirty="0"/>
                  <a:t>.</a:t>
                </a:r>
              </a:p>
              <a:p>
                <a:pPr algn="ctr"/>
                <a:r>
                  <a:rPr lang="en-US" sz="2500" b="0" dirty="0"/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5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4F44A2-12E8-435B-9979-C75D24133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32" y="1781429"/>
                <a:ext cx="636902" cy="42319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892885-36AC-4871-B3DC-DE59B6A9132D}"/>
                  </a:ext>
                </a:extLst>
              </p:cNvPr>
              <p:cNvSpPr/>
              <p:nvPr/>
            </p:nvSpPr>
            <p:spPr>
              <a:xfrm>
                <a:off x="5461017" y="1691586"/>
                <a:ext cx="439056" cy="42685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892885-36AC-4871-B3DC-DE59B6A91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17" y="1691586"/>
                <a:ext cx="439056" cy="4268596"/>
              </a:xfrm>
              <a:prstGeom prst="rect">
                <a:avLst/>
              </a:prstGeom>
              <a:blipFill>
                <a:blip r:embed="rId9"/>
                <a:stretch>
                  <a:fillRect l="-1351" r="-1351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8F15BBA-CD03-4EF7-9812-DF50C3260162}"/>
                  </a:ext>
                </a:extLst>
              </p:cNvPr>
              <p:cNvSpPr/>
              <p:nvPr/>
            </p:nvSpPr>
            <p:spPr>
              <a:xfrm>
                <a:off x="6667065" y="1691586"/>
                <a:ext cx="439056" cy="426859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8F15BBA-CD03-4EF7-9812-DF50C3260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65" y="1691586"/>
                <a:ext cx="439056" cy="4268596"/>
              </a:xfrm>
              <a:prstGeom prst="rect">
                <a:avLst/>
              </a:prstGeom>
              <a:blipFill>
                <a:blip r:embed="rId10"/>
                <a:stretch>
                  <a:fillRect l="-2703" r="-13514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3">
            <a:extLst>
              <a:ext uri="{FF2B5EF4-FFF2-40B4-BE49-F238E27FC236}">
                <a16:creationId xmlns:a16="http://schemas.microsoft.com/office/drawing/2014/main" id="{FE9799A5-23C5-4028-925C-47639A4C9E00}"/>
              </a:ext>
            </a:extLst>
          </p:cNvPr>
          <p:cNvSpPr txBox="1">
            <a:spLocks/>
          </p:cNvSpPr>
          <p:nvPr/>
        </p:nvSpPr>
        <p:spPr>
          <a:xfrm>
            <a:off x="2025754" y="1165677"/>
            <a:ext cx="783158" cy="525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FF2595EF-1611-45EB-B729-00B72F526B5A}"/>
              </a:ext>
            </a:extLst>
          </p:cNvPr>
          <p:cNvSpPr txBox="1">
            <a:spLocks/>
          </p:cNvSpPr>
          <p:nvPr/>
        </p:nvSpPr>
        <p:spPr>
          <a:xfrm>
            <a:off x="3217790" y="1165676"/>
            <a:ext cx="783158" cy="525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D4F60A9D-03D2-4DCA-A213-71EAED754054}"/>
              </a:ext>
            </a:extLst>
          </p:cNvPr>
          <p:cNvSpPr txBox="1">
            <a:spLocks/>
          </p:cNvSpPr>
          <p:nvPr/>
        </p:nvSpPr>
        <p:spPr>
          <a:xfrm>
            <a:off x="8944272" y="1165675"/>
            <a:ext cx="783158" cy="5259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arr3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63F30ADE-B4C4-4D98-AEA7-6A7D2AB902C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Array-wide Operations in NumPy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8443F85D-B9B7-41C2-8093-44DF9BE1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889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69AFE-F438-403B-A5EB-C50796F1DFB5}"/>
              </a:ext>
            </a:extLst>
          </p:cNvPr>
          <p:cNvSpPr txBox="1"/>
          <p:nvPr/>
        </p:nvSpPr>
        <p:spPr>
          <a:xfrm>
            <a:off x="368299" y="2010162"/>
            <a:ext cx="26902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Addition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Subtraction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Multiplication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E8512-A5E7-4499-A172-B0C923888BD0}"/>
              </a:ext>
            </a:extLst>
          </p:cNvPr>
          <p:cNvSpPr txBox="1"/>
          <p:nvPr/>
        </p:nvSpPr>
        <p:spPr>
          <a:xfrm>
            <a:off x="3794089" y="1277972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09AAE-EC3B-4CDF-98E1-F9F5EE28AC91}"/>
              </a:ext>
            </a:extLst>
          </p:cNvPr>
          <p:cNvSpPr txBox="1"/>
          <p:nvPr/>
        </p:nvSpPr>
        <p:spPr>
          <a:xfrm>
            <a:off x="7861300" y="1277972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1690B-CDCC-44D7-8137-260FF309A8F4}"/>
              </a:ext>
            </a:extLst>
          </p:cNvPr>
          <p:cNvSpPr txBox="1"/>
          <p:nvPr/>
        </p:nvSpPr>
        <p:spPr>
          <a:xfrm>
            <a:off x="3469302" y="2002386"/>
            <a:ext cx="20510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np.add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np.subtract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np.multiply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3F829-D8BE-4DE9-8148-9E648FE90C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8330" y="1869782"/>
            <a:ext cx="4778766" cy="14612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986D2F-85C7-40AA-80D9-C866C4B187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2565" y="3648274"/>
            <a:ext cx="5766741" cy="8890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E7FE13-7EEF-4EC6-A28F-52B8B0788B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8976" y="5409080"/>
            <a:ext cx="5941177" cy="844102"/>
          </a:xfrm>
          <a:prstGeom prst="rect">
            <a:avLst/>
          </a:prstGeom>
        </p:spPr>
      </p:pic>
      <p:sp>
        <p:nvSpPr>
          <p:cNvPr id="30" name="Title 3">
            <a:extLst>
              <a:ext uri="{FF2B5EF4-FFF2-40B4-BE49-F238E27FC236}">
                <a16:creationId xmlns:a16="http://schemas.microsoft.com/office/drawing/2014/main" id="{9E4B89CA-D734-427F-9F27-38BD29BCA255}"/>
              </a:ext>
            </a:extLst>
          </p:cNvPr>
          <p:cNvSpPr txBox="1">
            <a:spLocks/>
          </p:cNvSpPr>
          <p:nvPr/>
        </p:nvSpPr>
        <p:spPr>
          <a:xfrm>
            <a:off x="368299" y="6128338"/>
            <a:ext cx="5990280" cy="500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Note: The syntax assumes “import </a:t>
            </a:r>
            <a:r>
              <a:rPr lang="en-US" sz="2000" dirty="0" err="1">
                <a:solidFill>
                  <a:srgbClr val="FF0000"/>
                </a:solidFill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as np”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2D56B90-902C-4EC5-8279-FD92BA745E85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NumPy Arithmetic Operators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19E72EA-FC56-493D-A81B-3E6773E10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1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99" y="124087"/>
            <a:ext cx="11454063" cy="105877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cs typeface="Calibri Light" panose="020F0302020204030204" pitchFamily="34" charset="0"/>
              </a:rPr>
              <a:t>Python Environment Options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F49CF6B-265E-4AC5-AB27-01D84037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89" y="3363683"/>
            <a:ext cx="3037032" cy="15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0C389C7-BB19-4565-991F-40F55625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555" y="2663608"/>
            <a:ext cx="2915271" cy="291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55ED51-F5BB-4BEB-BB6A-C66C433F2F65}"/>
              </a:ext>
            </a:extLst>
          </p:cNvPr>
          <p:cNvSpPr txBox="1"/>
          <p:nvPr/>
        </p:nvSpPr>
        <p:spPr>
          <a:xfrm>
            <a:off x="1381121" y="1731968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Anaconda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9C13B-4343-4A14-959A-71FF1BD6F9B0}"/>
              </a:ext>
            </a:extLst>
          </p:cNvPr>
          <p:cNvSpPr txBox="1"/>
          <p:nvPr/>
        </p:nvSpPr>
        <p:spPr>
          <a:xfrm>
            <a:off x="5955899" y="1731967"/>
            <a:ext cx="4959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Google </a:t>
            </a:r>
            <a:r>
              <a:rPr lang="en-US"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Colaboratory</a:t>
            </a:r>
            <a:endParaRPr lang="en-US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0BB83-FAED-43FD-90C6-32D9E991D5AE}"/>
              </a:ext>
            </a:extLst>
          </p:cNvPr>
          <p:cNvSpPr txBox="1"/>
          <p:nvPr/>
        </p:nvSpPr>
        <p:spPr>
          <a:xfrm>
            <a:off x="1070322" y="535635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Offline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CBF56-1B64-4C51-9306-85AE2A0C8564}"/>
              </a:ext>
            </a:extLst>
          </p:cNvPr>
          <p:cNvSpPr txBox="1"/>
          <p:nvPr/>
        </p:nvSpPr>
        <p:spPr>
          <a:xfrm>
            <a:off x="6546285" y="5356355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Online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0B29F06-2148-4D21-A344-5696B1CC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227E6-1FE7-41D5-8945-80287AAE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81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EF39DD-78FB-4674-B0DE-DE82E2F892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2760" y="2026159"/>
            <a:ext cx="7134697" cy="7994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8EC257-6EF3-485C-A129-CCAD01B3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394" y="3747488"/>
            <a:ext cx="6999260" cy="8256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806ABA-8CC8-4F3C-B292-3BE18161BF2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4393" y="5470205"/>
            <a:ext cx="3353735" cy="774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EDA50-5B47-4C8D-8238-366DEBCE413D}"/>
              </a:ext>
            </a:extLst>
          </p:cNvPr>
          <p:cNvSpPr txBox="1"/>
          <p:nvPr/>
        </p:nvSpPr>
        <p:spPr>
          <a:xfrm>
            <a:off x="368299" y="2010162"/>
            <a:ext cx="26902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Exponent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Division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Modulo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04555-7F26-47B2-8530-1E8CEBA52D10}"/>
              </a:ext>
            </a:extLst>
          </p:cNvPr>
          <p:cNvSpPr txBox="1"/>
          <p:nvPr/>
        </p:nvSpPr>
        <p:spPr>
          <a:xfrm>
            <a:off x="2524016" y="2002386"/>
            <a:ext cx="20510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np.exp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np.divide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+mj-lt"/>
              </a:rPr>
              <a:t>np.mod()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AC5B9-176A-46EF-B6BD-E641A86DFA38}"/>
              </a:ext>
            </a:extLst>
          </p:cNvPr>
          <p:cNvSpPr txBox="1"/>
          <p:nvPr/>
        </p:nvSpPr>
        <p:spPr>
          <a:xfrm>
            <a:off x="2848803" y="1277972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D572D5-5C87-4F7D-ACC5-CDFBA87CF74A}"/>
              </a:ext>
            </a:extLst>
          </p:cNvPr>
          <p:cNvSpPr txBox="1"/>
          <p:nvPr/>
        </p:nvSpPr>
        <p:spPr>
          <a:xfrm>
            <a:off x="7861300" y="1277972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CC435EA-32ED-419C-A5CB-17D00A67CEB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NumPy Arithmetic Operators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CCC7C71-5390-4AB4-AB68-3EDAC635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01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A0771-0E3A-4698-94AE-0D1F3F37FE38}"/>
              </a:ext>
            </a:extLst>
          </p:cNvPr>
          <p:cNvSpPr txBox="1"/>
          <p:nvPr/>
        </p:nvSpPr>
        <p:spPr>
          <a:xfrm>
            <a:off x="357726" y="1588252"/>
            <a:ext cx="17568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Sine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Cosine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Tangent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DFB22-0333-41B8-B898-7DCD35E8B6C4}"/>
              </a:ext>
            </a:extLst>
          </p:cNvPr>
          <p:cNvSpPr txBox="1"/>
          <p:nvPr/>
        </p:nvSpPr>
        <p:spPr>
          <a:xfrm>
            <a:off x="3454744" y="104179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0F917-5B76-4B98-BBE9-4237F1D75709}"/>
              </a:ext>
            </a:extLst>
          </p:cNvPr>
          <p:cNvSpPr txBox="1"/>
          <p:nvPr/>
        </p:nvSpPr>
        <p:spPr>
          <a:xfrm>
            <a:off x="3139574" y="1588252"/>
            <a:ext cx="223054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+mj-lt"/>
              </a:rPr>
              <a:t>np.sin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(x)</a:t>
            </a: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3200" dirty="0" err="1">
                <a:solidFill>
                  <a:srgbClr val="FF0000"/>
                </a:solidFill>
                <a:latin typeface="+mj-lt"/>
              </a:rPr>
              <a:t>np.cos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(x)</a:t>
            </a: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3200" dirty="0" err="1">
                <a:solidFill>
                  <a:srgbClr val="FF0000"/>
                </a:solidFill>
                <a:latin typeface="+mj-lt"/>
              </a:rPr>
              <a:t>np.tan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D7C02-E52C-4BA9-A0BC-E85CA8FA8E14}"/>
              </a:ext>
            </a:extLst>
          </p:cNvPr>
          <p:cNvSpPr txBox="1"/>
          <p:nvPr/>
        </p:nvSpPr>
        <p:spPr>
          <a:xfrm>
            <a:off x="445017" y="6250645"/>
            <a:ext cx="7280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Note: Trigonometric functions require radians as inputs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0FFED5-8F0B-E44D-AEF3-DD4B9547B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0100"/>
          <a:stretch/>
        </p:blipFill>
        <p:spPr>
          <a:xfrm>
            <a:off x="6821886" y="1553826"/>
            <a:ext cx="4103222" cy="1237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E49FD4-1D50-408F-875B-0B990C4A1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8021" b="46008"/>
          <a:stretch/>
        </p:blipFill>
        <p:spPr>
          <a:xfrm>
            <a:off x="6821886" y="5390135"/>
            <a:ext cx="4103222" cy="9933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92B685-F878-4CA8-A590-B6A4B9C49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570" b="64703"/>
          <a:stretch/>
        </p:blipFill>
        <p:spPr>
          <a:xfrm>
            <a:off x="6821886" y="3402918"/>
            <a:ext cx="4103222" cy="916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F45D1E-1691-4474-B780-E1AD5014D870}"/>
              </a:ext>
            </a:extLst>
          </p:cNvPr>
          <p:cNvSpPr txBox="1"/>
          <p:nvPr/>
        </p:nvSpPr>
        <p:spPr>
          <a:xfrm>
            <a:off x="8009810" y="104179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352BF24-7070-41EE-B25A-5A73823C1B54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Math Operators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3BD372A-03DB-4FDB-9C00-E216F19A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888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D1C6A6-D2DE-4A34-B4FC-0EE1585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A0771-0E3A-4698-94AE-0D1F3F37FE38}"/>
              </a:ext>
            </a:extLst>
          </p:cNvPr>
          <p:cNvSpPr txBox="1"/>
          <p:nvPr/>
        </p:nvSpPr>
        <p:spPr>
          <a:xfrm>
            <a:off x="357725" y="1780759"/>
            <a:ext cx="229234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Pi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r>
              <a:rPr lang="en-US" sz="3200" dirty="0">
                <a:latin typeface="+mj-lt"/>
              </a:rPr>
              <a:t>Square Root</a:t>
            </a: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  <a:p>
            <a:pPr algn="ctr"/>
            <a:endParaRPr lang="en-US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DFB22-0333-41B8-B898-7DCD35E8B6C4}"/>
              </a:ext>
            </a:extLst>
          </p:cNvPr>
          <p:cNvSpPr txBox="1"/>
          <p:nvPr/>
        </p:nvSpPr>
        <p:spPr>
          <a:xfrm>
            <a:off x="3454744" y="1234303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E0F917-5B76-4B98-BBE9-4237F1D75709}"/>
              </a:ext>
            </a:extLst>
          </p:cNvPr>
          <p:cNvSpPr txBox="1"/>
          <p:nvPr/>
        </p:nvSpPr>
        <p:spPr>
          <a:xfrm>
            <a:off x="3139574" y="1780759"/>
            <a:ext cx="223054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+mj-lt"/>
              </a:rPr>
              <a:t>np.pi</a:t>
            </a:r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3200" dirty="0" err="1">
                <a:solidFill>
                  <a:srgbClr val="FF0000"/>
                </a:solidFill>
                <a:latin typeface="+mj-lt"/>
              </a:rPr>
              <a:t>np.sqrt</a:t>
            </a:r>
            <a:r>
              <a:rPr lang="en-US" sz="3200" dirty="0">
                <a:solidFill>
                  <a:srgbClr val="FF0000"/>
                </a:solidFill>
                <a:latin typeface="+mj-lt"/>
              </a:rPr>
              <a:t>(x)</a:t>
            </a: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3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45D1E-1691-4474-B780-E1AD5014D870}"/>
              </a:ext>
            </a:extLst>
          </p:cNvPr>
          <p:cNvSpPr txBox="1"/>
          <p:nvPr/>
        </p:nvSpPr>
        <p:spPr>
          <a:xfrm>
            <a:off x="8009810" y="1234303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CCABC1-3A89-4733-904F-798B665B4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6011" b="31908"/>
          <a:stretch/>
        </p:blipFill>
        <p:spPr>
          <a:xfrm>
            <a:off x="6465268" y="1844986"/>
            <a:ext cx="4587684" cy="8401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F80586-9361-457F-AB6F-F9697027C037}"/>
              </a:ext>
            </a:extLst>
          </p:cNvPr>
          <p:cNvSpPr txBox="1"/>
          <p:nvPr/>
        </p:nvSpPr>
        <p:spPr>
          <a:xfrm>
            <a:off x="408525" y="6258749"/>
            <a:ext cx="88952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More functions: https://numpy.org/doc/stable/reference/routines.math.html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80FC95-F3DC-4E41-9500-149BE8E3C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9162" b="15715"/>
          <a:stretch/>
        </p:blipFill>
        <p:spPr>
          <a:xfrm>
            <a:off x="6465268" y="3627870"/>
            <a:ext cx="4587684" cy="105169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A949CD9-8FED-4FDD-A0FF-BBF8EC647900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Math Operators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4516163-02F3-43D1-8650-9AF0E1568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458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120CE9A-22CC-41DE-A2FD-833C223887B9}"/>
              </a:ext>
            </a:extLst>
          </p:cNvPr>
          <p:cNvSpPr txBox="1">
            <a:spLocks/>
          </p:cNvSpPr>
          <p:nvPr/>
        </p:nvSpPr>
        <p:spPr>
          <a:xfrm>
            <a:off x="542268" y="34719"/>
            <a:ext cx="11365941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Combining Arrays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E1C8B-0DE8-47B7-98A0-2E4904354361}"/>
              </a:ext>
            </a:extLst>
          </p:cNvPr>
          <p:cNvSpPr txBox="1"/>
          <p:nvPr/>
        </p:nvSpPr>
        <p:spPr>
          <a:xfrm>
            <a:off x="330709" y="1764631"/>
            <a:ext cx="269028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Concatenation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Stack Dimensions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Horizontal Stack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Vertical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FBCE-EA9B-4168-B4FC-A81A77CA3E83}"/>
              </a:ext>
            </a:extLst>
          </p:cNvPr>
          <p:cNvSpPr txBox="1"/>
          <p:nvPr/>
        </p:nvSpPr>
        <p:spPr>
          <a:xfrm>
            <a:off x="3968991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CA616-3878-4384-A507-E42AB6786A36}"/>
              </a:ext>
            </a:extLst>
          </p:cNvPr>
          <p:cNvSpPr txBox="1"/>
          <p:nvPr/>
        </p:nvSpPr>
        <p:spPr>
          <a:xfrm>
            <a:off x="8135267" y="126846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64CEC-163D-40C0-AA99-F89AAF08C277}"/>
              </a:ext>
            </a:extLst>
          </p:cNvPr>
          <p:cNvSpPr txBox="1"/>
          <p:nvPr/>
        </p:nvSpPr>
        <p:spPr>
          <a:xfrm>
            <a:off x="3116742" y="1756855"/>
            <a:ext cx="31084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np.concatenate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np.stack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np.hstack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np.vstack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20259-E1D0-491A-AC92-572A472307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7465" y="1820295"/>
            <a:ext cx="5562578" cy="731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D95151-212A-40D6-86D7-6D3F93A941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7465" y="4195776"/>
            <a:ext cx="5225390" cy="7315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F3AD1E-4048-49E0-AC1B-A37C5E2CA8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7465" y="5452714"/>
            <a:ext cx="3043840" cy="1039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00FC6-1A8D-4C40-9B35-D1C1CDE926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7464" y="3031577"/>
            <a:ext cx="3108497" cy="94628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E1963C4-076A-4B44-9925-CE0AE6F0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46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69512-3069-4053-AAD9-B4C06E28169D}"/>
              </a:ext>
            </a:extLst>
          </p:cNvPr>
          <p:cNvSpPr txBox="1"/>
          <p:nvPr/>
        </p:nvSpPr>
        <p:spPr>
          <a:xfrm>
            <a:off x="1479787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5FF87-5DF5-4D20-A2E6-BB1290826A46}"/>
              </a:ext>
            </a:extLst>
          </p:cNvPr>
          <p:cNvSpPr txBox="1"/>
          <p:nvPr/>
        </p:nvSpPr>
        <p:spPr>
          <a:xfrm>
            <a:off x="5193828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1D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E232B-DCBB-42BC-8688-0B582A05DF51}"/>
              </a:ext>
            </a:extLst>
          </p:cNvPr>
          <p:cNvSpPr/>
          <p:nvPr/>
        </p:nvSpPr>
        <p:spPr>
          <a:xfrm>
            <a:off x="4755688" y="2616809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6D81D0-5A0E-4216-86C8-D5E65E0D0DD2}"/>
              </a:ext>
            </a:extLst>
          </p:cNvPr>
          <p:cNvSpPr/>
          <p:nvPr/>
        </p:nvSpPr>
        <p:spPr>
          <a:xfrm>
            <a:off x="5885516" y="2616809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122F9C-50D3-40B6-B254-17DDFE492406}"/>
              </a:ext>
            </a:extLst>
          </p:cNvPr>
          <p:cNvSpPr/>
          <p:nvPr/>
        </p:nvSpPr>
        <p:spPr>
          <a:xfrm>
            <a:off x="8951393" y="2511398"/>
            <a:ext cx="1128119" cy="555416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B3F525-3F1F-487E-A3FB-2294A8DDEDB4}"/>
              </a:ext>
            </a:extLst>
          </p:cNvPr>
          <p:cNvSpPr/>
          <p:nvPr/>
        </p:nvSpPr>
        <p:spPr>
          <a:xfrm>
            <a:off x="8951393" y="3066814"/>
            <a:ext cx="1128119" cy="555416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61D27A-E96D-4B1D-AA86-625B2A77B592}"/>
              </a:ext>
            </a:extLst>
          </p:cNvPr>
          <p:cNvSpPr txBox="1"/>
          <p:nvPr/>
        </p:nvSpPr>
        <p:spPr>
          <a:xfrm>
            <a:off x="8610599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2D</a:t>
            </a:r>
            <a:endParaRPr lang="en-US" sz="2800" dirty="0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A4348AD1-9E9B-4EA2-923D-759F45F8AB42}"/>
              </a:ext>
            </a:extLst>
          </p:cNvPr>
          <p:cNvSpPr txBox="1">
            <a:spLocks/>
          </p:cNvSpPr>
          <p:nvPr/>
        </p:nvSpPr>
        <p:spPr>
          <a:xfrm>
            <a:off x="5083006" y="2789106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67D5F6B3-03B6-453A-A5CC-E06DD77F9C61}"/>
              </a:ext>
            </a:extLst>
          </p:cNvPr>
          <p:cNvSpPr txBox="1">
            <a:spLocks/>
          </p:cNvSpPr>
          <p:nvPr/>
        </p:nvSpPr>
        <p:spPr>
          <a:xfrm>
            <a:off x="6096000" y="2789106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1810D1ED-0271-437F-9047-0B0709A61E48}"/>
              </a:ext>
            </a:extLst>
          </p:cNvPr>
          <p:cNvSpPr txBox="1">
            <a:spLocks/>
          </p:cNvSpPr>
          <p:nvPr/>
        </p:nvSpPr>
        <p:spPr>
          <a:xfrm>
            <a:off x="10074807" y="2511398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D91B49C9-9050-4DAB-B188-4CB6B66B89F5}"/>
              </a:ext>
            </a:extLst>
          </p:cNvPr>
          <p:cNvSpPr txBox="1">
            <a:spLocks/>
          </p:cNvSpPr>
          <p:nvPr/>
        </p:nvSpPr>
        <p:spPr>
          <a:xfrm>
            <a:off x="10074806" y="3034618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DDE95270-9FF1-4EAE-89C0-781E1E07EA3A}"/>
              </a:ext>
            </a:extLst>
          </p:cNvPr>
          <p:cNvSpPr txBox="1">
            <a:spLocks/>
          </p:cNvSpPr>
          <p:nvPr/>
        </p:nvSpPr>
        <p:spPr>
          <a:xfrm>
            <a:off x="4599326" y="1926347"/>
            <a:ext cx="256896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Existing dimension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C5F232-DA96-4D1D-BECF-45E847CED56C}"/>
              </a:ext>
            </a:extLst>
          </p:cNvPr>
          <p:cNvCxnSpPr>
            <a:cxnSpLocks/>
          </p:cNvCxnSpPr>
          <p:nvPr/>
        </p:nvCxnSpPr>
        <p:spPr>
          <a:xfrm>
            <a:off x="4755688" y="2484751"/>
            <a:ext cx="22433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A3E96B-BE4D-4791-B036-E6DC7727E631}"/>
              </a:ext>
            </a:extLst>
          </p:cNvPr>
          <p:cNvCxnSpPr>
            <a:cxnSpLocks/>
          </p:cNvCxnSpPr>
          <p:nvPr/>
        </p:nvCxnSpPr>
        <p:spPr>
          <a:xfrm>
            <a:off x="8824948" y="2511398"/>
            <a:ext cx="0" cy="11870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3AF031-27A6-4428-857A-F90C8BB62B6C}"/>
              </a:ext>
            </a:extLst>
          </p:cNvPr>
          <p:cNvSpPr txBox="1"/>
          <p:nvPr/>
        </p:nvSpPr>
        <p:spPr>
          <a:xfrm>
            <a:off x="627538" y="1917722"/>
            <a:ext cx="31084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np.concatenate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np.stack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B23F07-13A7-4ADF-9918-431FE7EC4E55}"/>
              </a:ext>
            </a:extLst>
          </p:cNvPr>
          <p:cNvSpPr/>
          <p:nvPr/>
        </p:nvSpPr>
        <p:spPr>
          <a:xfrm>
            <a:off x="5139921" y="5061095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8A289E-33C3-45E2-9C75-A0F888AB038C}"/>
              </a:ext>
            </a:extLst>
          </p:cNvPr>
          <p:cNvSpPr/>
          <p:nvPr/>
        </p:nvSpPr>
        <p:spPr>
          <a:xfrm>
            <a:off x="5139921" y="5269200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85800852-8CF5-4D4D-99F1-EB466FBE989B}"/>
              </a:ext>
            </a:extLst>
          </p:cNvPr>
          <p:cNvSpPr txBox="1">
            <a:spLocks/>
          </p:cNvSpPr>
          <p:nvPr/>
        </p:nvSpPr>
        <p:spPr>
          <a:xfrm>
            <a:off x="6292027" y="4799485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D477BD3D-CF3D-44E3-96B1-48574A12B639}"/>
              </a:ext>
            </a:extLst>
          </p:cNvPr>
          <p:cNvSpPr txBox="1">
            <a:spLocks/>
          </p:cNvSpPr>
          <p:nvPr/>
        </p:nvSpPr>
        <p:spPr>
          <a:xfrm>
            <a:off x="6292027" y="5061095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EC6285F6-7902-49F3-9116-C864D40C0B83}"/>
              </a:ext>
            </a:extLst>
          </p:cNvPr>
          <p:cNvSpPr txBox="1">
            <a:spLocks/>
          </p:cNvSpPr>
          <p:nvPr/>
        </p:nvSpPr>
        <p:spPr>
          <a:xfrm>
            <a:off x="4168811" y="4514439"/>
            <a:ext cx="1877679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New dimension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DEA2A3-6F42-4F0A-907B-078850263F62}"/>
              </a:ext>
            </a:extLst>
          </p:cNvPr>
          <p:cNvCxnSpPr>
            <a:cxnSpLocks/>
          </p:cNvCxnSpPr>
          <p:nvPr/>
        </p:nvCxnSpPr>
        <p:spPr>
          <a:xfrm>
            <a:off x="4987521" y="5061095"/>
            <a:ext cx="2579" cy="4724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3">
            <a:extLst>
              <a:ext uri="{FF2B5EF4-FFF2-40B4-BE49-F238E27FC236}">
                <a16:creationId xmlns:a16="http://schemas.microsoft.com/office/drawing/2014/main" id="{200759EB-1763-49B6-B332-33F3A370D275}"/>
              </a:ext>
            </a:extLst>
          </p:cNvPr>
          <p:cNvSpPr txBox="1">
            <a:spLocks/>
          </p:cNvSpPr>
          <p:nvPr/>
        </p:nvSpPr>
        <p:spPr>
          <a:xfrm>
            <a:off x="7814731" y="1926347"/>
            <a:ext cx="256896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Existing dimension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CBA1D2-17E0-4272-977B-6981DBEAFC89}"/>
              </a:ext>
            </a:extLst>
          </p:cNvPr>
          <p:cNvSpPr/>
          <p:nvPr/>
        </p:nvSpPr>
        <p:spPr>
          <a:xfrm rot="257187">
            <a:off x="8978714" y="5013296"/>
            <a:ext cx="1498073" cy="787110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10D8AA-6772-4D6A-9377-B178F3BC9195}"/>
              </a:ext>
            </a:extLst>
          </p:cNvPr>
          <p:cNvSpPr/>
          <p:nvPr/>
        </p:nvSpPr>
        <p:spPr>
          <a:xfrm rot="257187">
            <a:off x="8978713" y="4902455"/>
            <a:ext cx="1498073" cy="787110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  <a:scene3d>
            <a:camera prst="isometricOffAxis1Top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61427C-D53D-4778-B497-605BD00A6B00}"/>
              </a:ext>
            </a:extLst>
          </p:cNvPr>
          <p:cNvCxnSpPr>
            <a:cxnSpLocks/>
          </p:cNvCxnSpPr>
          <p:nvPr/>
        </p:nvCxnSpPr>
        <p:spPr>
          <a:xfrm>
            <a:off x="8610599" y="4990799"/>
            <a:ext cx="0" cy="5935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itle 3">
            <a:extLst>
              <a:ext uri="{FF2B5EF4-FFF2-40B4-BE49-F238E27FC236}">
                <a16:creationId xmlns:a16="http://schemas.microsoft.com/office/drawing/2014/main" id="{90786961-B1B2-4705-83A4-700ED134632A}"/>
              </a:ext>
            </a:extLst>
          </p:cNvPr>
          <p:cNvSpPr txBox="1">
            <a:spLocks/>
          </p:cNvSpPr>
          <p:nvPr/>
        </p:nvSpPr>
        <p:spPr>
          <a:xfrm>
            <a:off x="7771141" y="4514439"/>
            <a:ext cx="1877679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New dimension</a:t>
            </a: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1A5B1703-DA3F-43CC-B5CA-689853D9C5B7}"/>
              </a:ext>
            </a:extLst>
          </p:cNvPr>
          <p:cNvSpPr txBox="1">
            <a:spLocks/>
          </p:cNvSpPr>
          <p:nvPr/>
        </p:nvSpPr>
        <p:spPr>
          <a:xfrm>
            <a:off x="10537974" y="4833966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5E1AFD89-557E-44A9-8AF2-749AB70A2179}"/>
              </a:ext>
            </a:extLst>
          </p:cNvPr>
          <p:cNvSpPr txBox="1">
            <a:spLocks/>
          </p:cNvSpPr>
          <p:nvPr/>
        </p:nvSpPr>
        <p:spPr>
          <a:xfrm>
            <a:off x="10537974" y="5195542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C1F1C6B2-0106-476F-9E4D-1EDCE3C5059F}"/>
              </a:ext>
            </a:extLst>
          </p:cNvPr>
          <p:cNvSpPr txBox="1">
            <a:spLocks/>
          </p:cNvSpPr>
          <p:nvPr/>
        </p:nvSpPr>
        <p:spPr>
          <a:xfrm>
            <a:off x="542268" y="34719"/>
            <a:ext cx="11365941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Combining Arrays</a:t>
            </a: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2526C549-47E8-4569-A7DA-24A09ABF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387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69512-3069-4053-AAD9-B4C06E28169D}"/>
              </a:ext>
            </a:extLst>
          </p:cNvPr>
          <p:cNvSpPr txBox="1"/>
          <p:nvPr/>
        </p:nvSpPr>
        <p:spPr>
          <a:xfrm>
            <a:off x="1479787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5FF87-5DF5-4D20-A2E6-BB1290826A46}"/>
              </a:ext>
            </a:extLst>
          </p:cNvPr>
          <p:cNvSpPr txBox="1"/>
          <p:nvPr/>
        </p:nvSpPr>
        <p:spPr>
          <a:xfrm>
            <a:off x="5193828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1D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61D27A-E96D-4B1D-AA86-625B2A77B592}"/>
              </a:ext>
            </a:extLst>
          </p:cNvPr>
          <p:cNvSpPr txBox="1"/>
          <p:nvPr/>
        </p:nvSpPr>
        <p:spPr>
          <a:xfrm>
            <a:off x="8610599" y="1273685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2D</a:t>
            </a:r>
            <a:endParaRPr 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19C609-7842-4015-8FB4-39519EF355EE}"/>
              </a:ext>
            </a:extLst>
          </p:cNvPr>
          <p:cNvSpPr txBox="1"/>
          <p:nvPr/>
        </p:nvSpPr>
        <p:spPr>
          <a:xfrm>
            <a:off x="627538" y="1917722"/>
            <a:ext cx="31084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np.hstack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np.vstack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01E305-629A-46EA-8D8D-F0C91397A35A}"/>
              </a:ext>
            </a:extLst>
          </p:cNvPr>
          <p:cNvSpPr/>
          <p:nvPr/>
        </p:nvSpPr>
        <p:spPr>
          <a:xfrm>
            <a:off x="4755688" y="2616809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7F5239-F602-4663-A8C2-28FC6BE473C4}"/>
              </a:ext>
            </a:extLst>
          </p:cNvPr>
          <p:cNvSpPr/>
          <p:nvPr/>
        </p:nvSpPr>
        <p:spPr>
          <a:xfrm>
            <a:off x="5885516" y="2616809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0C7EA4-BA81-40BA-BFDD-9EF674EE3982}"/>
              </a:ext>
            </a:extLst>
          </p:cNvPr>
          <p:cNvSpPr/>
          <p:nvPr/>
        </p:nvSpPr>
        <p:spPr>
          <a:xfrm>
            <a:off x="8238417" y="2570449"/>
            <a:ext cx="1128119" cy="555416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0C3378-F7CD-4D26-80A7-7F7946EC7F8D}"/>
              </a:ext>
            </a:extLst>
          </p:cNvPr>
          <p:cNvSpPr/>
          <p:nvPr/>
        </p:nvSpPr>
        <p:spPr>
          <a:xfrm>
            <a:off x="9366536" y="2570543"/>
            <a:ext cx="1128119" cy="555416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3E2C165B-AA0E-4E0C-878E-063C0B1FFA6D}"/>
              </a:ext>
            </a:extLst>
          </p:cNvPr>
          <p:cNvSpPr txBox="1">
            <a:spLocks/>
          </p:cNvSpPr>
          <p:nvPr/>
        </p:nvSpPr>
        <p:spPr>
          <a:xfrm>
            <a:off x="5083006" y="2789106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8CC0C236-C1A4-4A0F-937B-FE4EDFD0B82E}"/>
              </a:ext>
            </a:extLst>
          </p:cNvPr>
          <p:cNvSpPr txBox="1">
            <a:spLocks/>
          </p:cNvSpPr>
          <p:nvPr/>
        </p:nvSpPr>
        <p:spPr>
          <a:xfrm>
            <a:off x="6096000" y="2789106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49574F54-CF38-4889-B824-7395EB3091F6}"/>
              </a:ext>
            </a:extLst>
          </p:cNvPr>
          <p:cNvSpPr txBox="1">
            <a:spLocks/>
          </p:cNvSpPr>
          <p:nvPr/>
        </p:nvSpPr>
        <p:spPr>
          <a:xfrm>
            <a:off x="8490917" y="3087424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635563DA-848F-405C-837D-2245FCC74DD1}"/>
              </a:ext>
            </a:extLst>
          </p:cNvPr>
          <p:cNvSpPr txBox="1">
            <a:spLocks/>
          </p:cNvSpPr>
          <p:nvPr/>
        </p:nvSpPr>
        <p:spPr>
          <a:xfrm>
            <a:off x="9544218" y="3087424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B9F41CD5-FA27-45EC-BA66-ECFAD7A389AD}"/>
              </a:ext>
            </a:extLst>
          </p:cNvPr>
          <p:cNvSpPr txBox="1">
            <a:spLocks/>
          </p:cNvSpPr>
          <p:nvPr/>
        </p:nvSpPr>
        <p:spPr>
          <a:xfrm>
            <a:off x="4637426" y="1926347"/>
            <a:ext cx="256896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Column wise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692436-9AF2-437F-877C-44233A74A886}"/>
              </a:ext>
            </a:extLst>
          </p:cNvPr>
          <p:cNvCxnSpPr>
            <a:cxnSpLocks/>
          </p:cNvCxnSpPr>
          <p:nvPr/>
        </p:nvCxnSpPr>
        <p:spPr>
          <a:xfrm>
            <a:off x="4755688" y="2484751"/>
            <a:ext cx="22433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C86B11-821A-47C1-ACE2-09902A43B896}"/>
              </a:ext>
            </a:extLst>
          </p:cNvPr>
          <p:cNvCxnSpPr>
            <a:cxnSpLocks/>
          </p:cNvCxnSpPr>
          <p:nvPr/>
        </p:nvCxnSpPr>
        <p:spPr>
          <a:xfrm flipV="1">
            <a:off x="8238417" y="2449567"/>
            <a:ext cx="2217292" cy="82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itle 3">
            <a:extLst>
              <a:ext uri="{FF2B5EF4-FFF2-40B4-BE49-F238E27FC236}">
                <a16:creationId xmlns:a16="http://schemas.microsoft.com/office/drawing/2014/main" id="{6809E2A0-B5E1-4E83-B5F8-C720B6910512}"/>
              </a:ext>
            </a:extLst>
          </p:cNvPr>
          <p:cNvSpPr txBox="1">
            <a:spLocks/>
          </p:cNvSpPr>
          <p:nvPr/>
        </p:nvSpPr>
        <p:spPr>
          <a:xfrm>
            <a:off x="8138616" y="1926347"/>
            <a:ext cx="256896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Column wise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ECDF4D-E1AB-4258-A90E-F330FB0882E8}"/>
              </a:ext>
            </a:extLst>
          </p:cNvPr>
          <p:cNvSpPr/>
          <p:nvPr/>
        </p:nvSpPr>
        <p:spPr>
          <a:xfrm>
            <a:off x="5319747" y="5376210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CCE9E1-41FF-4552-B4BC-FD9605AB1BEB}"/>
              </a:ext>
            </a:extLst>
          </p:cNvPr>
          <p:cNvSpPr/>
          <p:nvPr/>
        </p:nvSpPr>
        <p:spPr>
          <a:xfrm>
            <a:off x="5319747" y="5584315"/>
            <a:ext cx="1128119" cy="205462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68A32A8E-2ED4-4B37-BBEB-2998E889EA56}"/>
              </a:ext>
            </a:extLst>
          </p:cNvPr>
          <p:cNvSpPr txBox="1">
            <a:spLocks/>
          </p:cNvSpPr>
          <p:nvPr/>
        </p:nvSpPr>
        <p:spPr>
          <a:xfrm>
            <a:off x="6471853" y="5114600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61" name="Title 3">
            <a:extLst>
              <a:ext uri="{FF2B5EF4-FFF2-40B4-BE49-F238E27FC236}">
                <a16:creationId xmlns:a16="http://schemas.microsoft.com/office/drawing/2014/main" id="{B6BD4BFD-E889-4393-A035-A3BD1E06B244}"/>
              </a:ext>
            </a:extLst>
          </p:cNvPr>
          <p:cNvSpPr txBox="1">
            <a:spLocks/>
          </p:cNvSpPr>
          <p:nvPr/>
        </p:nvSpPr>
        <p:spPr>
          <a:xfrm>
            <a:off x="6471853" y="5376210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arr2</a:t>
            </a: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40824876-18C2-4199-8623-ADEBFBED51D0}"/>
              </a:ext>
            </a:extLst>
          </p:cNvPr>
          <p:cNvSpPr txBox="1">
            <a:spLocks/>
          </p:cNvSpPr>
          <p:nvPr/>
        </p:nvSpPr>
        <p:spPr>
          <a:xfrm>
            <a:off x="4579644" y="4829554"/>
            <a:ext cx="1877679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Row wise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3D98A86-73C8-4AD0-A624-C181E9A3D55C}"/>
              </a:ext>
            </a:extLst>
          </p:cNvPr>
          <p:cNvCxnSpPr>
            <a:cxnSpLocks/>
          </p:cNvCxnSpPr>
          <p:nvPr/>
        </p:nvCxnSpPr>
        <p:spPr>
          <a:xfrm>
            <a:off x="5167347" y="5376210"/>
            <a:ext cx="2579" cy="4724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374E78C-C66B-4351-8C54-4577E1968A28}"/>
              </a:ext>
            </a:extLst>
          </p:cNvPr>
          <p:cNvSpPr/>
          <p:nvPr/>
        </p:nvSpPr>
        <p:spPr>
          <a:xfrm>
            <a:off x="8768512" y="5045630"/>
            <a:ext cx="1128119" cy="555416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365CD7D-7E8F-419F-BD4A-2B211187F176}"/>
              </a:ext>
            </a:extLst>
          </p:cNvPr>
          <p:cNvSpPr/>
          <p:nvPr/>
        </p:nvSpPr>
        <p:spPr>
          <a:xfrm>
            <a:off x="8768512" y="5601046"/>
            <a:ext cx="1128119" cy="555416"/>
          </a:xfrm>
          <a:prstGeom prst="rect">
            <a:avLst/>
          </a:prstGeom>
          <a:solidFill>
            <a:srgbClr val="00B0F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D6A2549A-464F-4E33-820A-CB59291A04CA}"/>
              </a:ext>
            </a:extLst>
          </p:cNvPr>
          <p:cNvSpPr txBox="1">
            <a:spLocks/>
          </p:cNvSpPr>
          <p:nvPr/>
        </p:nvSpPr>
        <p:spPr>
          <a:xfrm>
            <a:off x="9891926" y="5045630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arr1</a:t>
            </a: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9AE14554-436C-49E7-9DB0-47B775940C5C}"/>
              </a:ext>
            </a:extLst>
          </p:cNvPr>
          <p:cNvSpPr txBox="1">
            <a:spLocks/>
          </p:cNvSpPr>
          <p:nvPr/>
        </p:nvSpPr>
        <p:spPr>
          <a:xfrm>
            <a:off x="9891925" y="5568850"/>
            <a:ext cx="800801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arr2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4C94283-1489-4D00-B724-46D87000C950}"/>
              </a:ext>
            </a:extLst>
          </p:cNvPr>
          <p:cNvCxnSpPr>
            <a:cxnSpLocks/>
          </p:cNvCxnSpPr>
          <p:nvPr/>
        </p:nvCxnSpPr>
        <p:spPr>
          <a:xfrm>
            <a:off x="8642067" y="5045630"/>
            <a:ext cx="0" cy="11870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itle 3">
            <a:extLst>
              <a:ext uri="{FF2B5EF4-FFF2-40B4-BE49-F238E27FC236}">
                <a16:creationId xmlns:a16="http://schemas.microsoft.com/office/drawing/2014/main" id="{A8F9D9A4-218B-427B-8862-DCBE43104EE6}"/>
              </a:ext>
            </a:extLst>
          </p:cNvPr>
          <p:cNvSpPr txBox="1">
            <a:spLocks/>
          </p:cNvSpPr>
          <p:nvPr/>
        </p:nvSpPr>
        <p:spPr>
          <a:xfrm>
            <a:off x="8129173" y="4531170"/>
            <a:ext cx="1877679" cy="523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cs typeface="Arial" panose="020B0604020202020204" pitchFamily="34" charset="0"/>
              </a:rPr>
              <a:t>Row wise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0EFF35A1-C8C6-4799-B91B-BCB470FEC587}"/>
              </a:ext>
            </a:extLst>
          </p:cNvPr>
          <p:cNvSpPr txBox="1">
            <a:spLocks/>
          </p:cNvSpPr>
          <p:nvPr/>
        </p:nvSpPr>
        <p:spPr>
          <a:xfrm>
            <a:off x="542268" y="34719"/>
            <a:ext cx="11365941" cy="9933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Combining Arrays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0D28CD50-EA50-46F1-BB15-32153C8D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3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E1C8B-0DE8-47B7-98A0-2E4904354361}"/>
              </a:ext>
            </a:extLst>
          </p:cNvPr>
          <p:cNvSpPr txBox="1"/>
          <p:nvPr/>
        </p:nvSpPr>
        <p:spPr>
          <a:xfrm>
            <a:off x="307238" y="1962142"/>
            <a:ext cx="41781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+mj-lt"/>
              </a:rPr>
              <a:t>Split the array into sub-arrays</a:t>
            </a:r>
          </a:p>
          <a:p>
            <a:r>
              <a:rPr lang="en-US" sz="2600" dirty="0">
                <a:latin typeface="+mj-lt"/>
              </a:rPr>
              <a:t>(axis defines direction)</a:t>
            </a:r>
          </a:p>
          <a:p>
            <a:endParaRPr lang="en-US" sz="2600" dirty="0">
              <a:latin typeface="+mj-lt"/>
            </a:endParaRP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Split the array column-wise</a:t>
            </a:r>
          </a:p>
          <a:p>
            <a:endParaRPr lang="en-US" sz="2600" dirty="0">
              <a:latin typeface="+mj-lt"/>
            </a:endParaRPr>
          </a:p>
          <a:p>
            <a:endParaRPr lang="en-US" sz="2600" dirty="0">
              <a:latin typeface="+mj-lt"/>
            </a:endParaRP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Split the array row-wise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FBCE-EA9B-4168-B4FC-A81A77CA3E83}"/>
              </a:ext>
            </a:extLst>
          </p:cNvPr>
          <p:cNvSpPr txBox="1"/>
          <p:nvPr/>
        </p:nvSpPr>
        <p:spPr>
          <a:xfrm>
            <a:off x="4824866" y="1171274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CA616-3878-4384-A507-E42AB6786A36}"/>
              </a:ext>
            </a:extLst>
          </p:cNvPr>
          <p:cNvSpPr txBox="1"/>
          <p:nvPr/>
        </p:nvSpPr>
        <p:spPr>
          <a:xfrm>
            <a:off x="8705851" y="1166054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64CEC-163D-40C0-AA99-F89AAF08C277}"/>
              </a:ext>
            </a:extLst>
          </p:cNvPr>
          <p:cNvSpPr txBox="1"/>
          <p:nvPr/>
        </p:nvSpPr>
        <p:spPr>
          <a:xfrm>
            <a:off x="3994562" y="1954366"/>
            <a:ext cx="31084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np.split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np.hsplit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np.vsplit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8F73C4F-ED98-4143-8DE1-8CC2FF68AD75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Array Splitting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5F99B29-5D9E-487E-98B2-E2583BB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394579-F4EF-4F1D-96EF-761C77E07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7" y="1828916"/>
            <a:ext cx="1876424" cy="1280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6D376-DAF0-4220-A361-8303B8E8B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587" y="1857365"/>
            <a:ext cx="3214688" cy="1271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03EE56-2C29-46FE-81E1-B5F6A8FA7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427" y="3429000"/>
            <a:ext cx="2814106" cy="1683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279952-8B61-42AF-A7A0-9A81D9C06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427" y="5162875"/>
            <a:ext cx="3960956" cy="10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5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120CE9A-22CC-41DE-A2FD-833C223887B9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Characteristic Values of Arrays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E1C8B-0DE8-47B7-98A0-2E4904354361}"/>
              </a:ext>
            </a:extLst>
          </p:cNvPr>
          <p:cNvSpPr txBox="1"/>
          <p:nvPr/>
        </p:nvSpPr>
        <p:spPr>
          <a:xfrm>
            <a:off x="952499" y="1764631"/>
            <a:ext cx="269028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Minimum Value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Maximum Value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Mean Value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Summed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FBCE-EA9B-4168-B4FC-A81A77CA3E83}"/>
              </a:ext>
            </a:extLst>
          </p:cNvPr>
          <p:cNvSpPr txBox="1"/>
          <p:nvPr/>
        </p:nvSpPr>
        <p:spPr>
          <a:xfrm>
            <a:off x="4561519" y="1105436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CA616-3878-4384-A507-E42AB6786A36}"/>
              </a:ext>
            </a:extLst>
          </p:cNvPr>
          <p:cNvSpPr txBox="1"/>
          <p:nvPr/>
        </p:nvSpPr>
        <p:spPr>
          <a:xfrm>
            <a:off x="8332364" y="1137877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64CEC-163D-40C0-AA99-F89AAF08C277}"/>
              </a:ext>
            </a:extLst>
          </p:cNvPr>
          <p:cNvSpPr txBox="1"/>
          <p:nvPr/>
        </p:nvSpPr>
        <p:spPr>
          <a:xfrm>
            <a:off x="3709270" y="1756855"/>
            <a:ext cx="310849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np.min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np.max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np.mean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+mj-lt"/>
              </a:rPr>
              <a:t>np.sum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A5889-1C7C-4153-ACBE-EBF09A60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8644" y="1794859"/>
            <a:ext cx="2680361" cy="999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366C4B-514E-4D92-A4FC-F640226797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8646" y="3001745"/>
            <a:ext cx="2680359" cy="952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3CCBCA-E280-40E3-9BF2-600CEFBBAC1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8646" y="4176043"/>
            <a:ext cx="2680360" cy="933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49C20E-D239-4EE6-A672-DB8086E21A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8646" y="5488912"/>
            <a:ext cx="2680360" cy="963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73AF72-BA03-481D-AAA9-4F6F95DE1242}"/>
              </a:ext>
            </a:extLst>
          </p:cNvPr>
          <p:cNvSpPr txBox="1"/>
          <p:nvPr/>
        </p:nvSpPr>
        <p:spPr>
          <a:xfrm>
            <a:off x="89661" y="6045594"/>
            <a:ext cx="7748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Note: axis parameter allows you to compute characteristic value alongside specific axis - e.g. </a:t>
            </a:r>
            <a:r>
              <a:rPr lang="en-US" sz="2000" dirty="0" err="1">
                <a:solidFill>
                  <a:srgbClr val="FF0000"/>
                </a:solidFill>
                <a:latin typeface="+mj-lt"/>
              </a:rPr>
              <a:t>np.sum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(arr_1, axis =0): summation along row axis.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622E2DA-A172-43AC-B064-F1DA1DC1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18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E1C8B-0DE8-47B7-98A0-2E4904354361}"/>
              </a:ext>
            </a:extLst>
          </p:cNvPr>
          <p:cNvSpPr txBox="1"/>
          <p:nvPr/>
        </p:nvSpPr>
        <p:spPr>
          <a:xfrm>
            <a:off x="307238" y="1962142"/>
            <a:ext cx="390631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+mj-lt"/>
              </a:rPr>
              <a:t>Minimum Value Index</a:t>
            </a:r>
          </a:p>
          <a:p>
            <a:endParaRPr lang="en-US" sz="2600" dirty="0">
              <a:latin typeface="+mj-lt"/>
            </a:endParaRP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Maximum Value Index</a:t>
            </a:r>
          </a:p>
          <a:p>
            <a:endParaRPr lang="en-US" sz="2600" dirty="0">
              <a:latin typeface="+mj-lt"/>
            </a:endParaRP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Sort Indices (low to high)</a:t>
            </a:r>
          </a:p>
          <a:p>
            <a:endParaRPr lang="en-US" sz="2600" dirty="0">
              <a:latin typeface="+mj-lt"/>
            </a:endParaRPr>
          </a:p>
          <a:p>
            <a:endParaRPr lang="en-US" sz="2600" dirty="0">
              <a:latin typeface="+mj-lt"/>
            </a:endParaRPr>
          </a:p>
          <a:p>
            <a:r>
              <a:rPr lang="en-US" sz="2600" dirty="0">
                <a:latin typeface="+mj-lt"/>
              </a:rPr>
              <a:t>Find Indices satisfying a Condition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FBCE-EA9B-4168-B4FC-A81A77CA3E83}"/>
              </a:ext>
            </a:extLst>
          </p:cNvPr>
          <p:cNvSpPr txBox="1"/>
          <p:nvPr/>
        </p:nvSpPr>
        <p:spPr>
          <a:xfrm>
            <a:off x="4824866" y="1171274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Operator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CA616-3878-4384-A507-E42AB6786A36}"/>
              </a:ext>
            </a:extLst>
          </p:cNvPr>
          <p:cNvSpPr txBox="1"/>
          <p:nvPr/>
        </p:nvSpPr>
        <p:spPr>
          <a:xfrm>
            <a:off x="8705851" y="1166054"/>
            <a:ext cx="149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Example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64CEC-163D-40C0-AA99-F89AAF08C277}"/>
              </a:ext>
            </a:extLst>
          </p:cNvPr>
          <p:cNvSpPr txBox="1"/>
          <p:nvPr/>
        </p:nvSpPr>
        <p:spPr>
          <a:xfrm>
            <a:off x="3994562" y="1954366"/>
            <a:ext cx="310849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np.argmin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np.argmax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np.argsort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endParaRPr lang="en-US" sz="2600" dirty="0">
              <a:solidFill>
                <a:srgbClr val="FF0000"/>
              </a:solidFill>
              <a:latin typeface="+mj-lt"/>
            </a:endParaRPr>
          </a:p>
          <a:p>
            <a:pPr algn="ctr"/>
            <a:r>
              <a:rPr lang="en-US" sz="2600" dirty="0" err="1">
                <a:solidFill>
                  <a:srgbClr val="FF0000"/>
                </a:solidFill>
                <a:latin typeface="+mj-lt"/>
              </a:rPr>
              <a:t>np.where</a:t>
            </a:r>
            <a:r>
              <a:rPr lang="en-US" sz="2600" dirty="0">
                <a:solidFill>
                  <a:srgbClr val="FF0000"/>
                </a:solidFill>
                <a:latin typeface="+mj-lt"/>
              </a:rPr>
              <a:t>()</a:t>
            </a:r>
          </a:p>
          <a:p>
            <a:pPr algn="ctr"/>
            <a:endParaRPr lang="en-US" sz="26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95F6F-CB78-4FC6-A0F7-BB4C940E31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7584" y="1820753"/>
            <a:ext cx="3692158" cy="105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E5F3A-8373-4267-B7A9-0654807C0CE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8245" y="3027791"/>
            <a:ext cx="2753307" cy="8862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33C291-10E9-47E8-B284-F26981E2B13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8246" y="4254948"/>
            <a:ext cx="2753306" cy="847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5CD9AC-EF3C-43C3-BA4B-C80067F8335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8872" y="5395240"/>
            <a:ext cx="3611055" cy="851013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8F73C4F-ED98-4143-8DE1-8CC2FF68AD75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Indexing Arrays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5F99B29-5D9E-487E-98B2-E2583BB7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7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2044764"/>
            <a:ext cx="11454063" cy="219035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Plotting with Matplotlib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B44AA-2E0F-486C-BF90-ADD88CAA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41767F7E-36A3-49D7-AB21-E908E39AC13A}"/>
              </a:ext>
            </a:extLst>
          </p:cNvPr>
          <p:cNvSpPr txBox="1">
            <a:spLocks/>
          </p:cNvSpPr>
          <p:nvPr/>
        </p:nvSpPr>
        <p:spPr>
          <a:xfrm>
            <a:off x="109356" y="2052582"/>
            <a:ext cx="10372377" cy="2350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b="0" i="0" dirty="0">
                <a:solidFill>
                  <a:srgbClr val="4D5156"/>
                </a:solidFill>
                <a:effectLst/>
              </a:rPr>
              <a:t>Distribution of Python and R for scientific computing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4D5156"/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cs typeface="Arial" panose="020B0604020202020204" pitchFamily="34" charset="0"/>
              </a:rPr>
              <a:t>Comes with &gt;250 packages automatically installed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cs typeface="Arial" panose="020B0604020202020204" pitchFamily="34" charset="0"/>
              </a:rPr>
              <a:t>&gt;7500 additional open-source packages available in </a:t>
            </a:r>
            <a:r>
              <a:rPr lang="en-US" sz="2400" dirty="0" err="1">
                <a:solidFill>
                  <a:srgbClr val="4D5156"/>
                </a:solidFill>
                <a:cs typeface="Arial" panose="020B0604020202020204" pitchFamily="34" charset="0"/>
              </a:rPr>
              <a:t>conda</a:t>
            </a:r>
            <a:r>
              <a:rPr lang="en-US" sz="2400" dirty="0">
                <a:solidFill>
                  <a:srgbClr val="4D5156"/>
                </a:solidFill>
                <a:cs typeface="Arial" panose="020B0604020202020204" pitchFamily="34" charset="0"/>
              </a:rPr>
              <a:t> website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sz="2400" dirty="0">
                <a:solidFill>
                  <a:srgbClr val="4D5156"/>
                </a:solidFill>
                <a:cs typeface="Arial" panose="020B0604020202020204" pitchFamily="34" charset="0"/>
              </a:rPr>
              <a:t>Equipped with </a:t>
            </a:r>
            <a:r>
              <a:rPr lang="en-US" sz="2400" dirty="0" err="1">
                <a:solidFill>
                  <a:srgbClr val="4D5156"/>
                </a:solidFill>
                <a:cs typeface="Arial" panose="020B0604020202020204" pitchFamily="34" charset="0"/>
              </a:rPr>
              <a:t>Jupyter</a:t>
            </a:r>
            <a:r>
              <a:rPr lang="en-US" sz="2400" dirty="0">
                <a:solidFill>
                  <a:srgbClr val="4D5156"/>
                </a:solidFill>
                <a:cs typeface="Arial" panose="020B0604020202020204" pitchFamily="34" charset="0"/>
              </a:rPr>
              <a:t> Notebook</a:t>
            </a:r>
          </a:p>
          <a:p>
            <a:pPr marL="342900" indent="-342900">
              <a:lnSpc>
                <a:spcPct val="110000"/>
              </a:lnSpc>
              <a:buFontTx/>
              <a:buChar char="-"/>
            </a:pPr>
            <a:r>
              <a:rPr lang="en-US" sz="2400" dirty="0" err="1">
                <a:solidFill>
                  <a:srgbClr val="4D5156"/>
                </a:solidFill>
              </a:rPr>
              <a:t>Conda</a:t>
            </a:r>
            <a:r>
              <a:rPr lang="en-US" sz="2400" dirty="0">
                <a:solidFill>
                  <a:srgbClr val="4D5156"/>
                </a:solidFill>
              </a:rPr>
              <a:t> environment manager for easy maintenance of packages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4120336-301E-4F57-86DB-A92F35D45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256" y="2409614"/>
            <a:ext cx="3037032" cy="15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8DCB73E-6599-4FDC-BBBC-14EA2B9E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211C861B-2D03-49D6-A5CA-4BBACF9E9026}"/>
              </a:ext>
            </a:extLst>
          </p:cNvPr>
          <p:cNvSpPr txBox="1">
            <a:spLocks/>
          </p:cNvSpPr>
          <p:nvPr/>
        </p:nvSpPr>
        <p:spPr>
          <a:xfrm>
            <a:off x="368968" y="149262"/>
            <a:ext cx="11454063" cy="928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is Anaconda 3?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B914C-6A9D-437A-B6F0-5FCEB5A0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22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F519DC9-6FD0-4647-A85A-DCD7F927F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22"/>
          <a:stretch/>
        </p:blipFill>
        <p:spPr>
          <a:xfrm>
            <a:off x="812129" y="3527077"/>
            <a:ext cx="6272346" cy="106042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0E536F8-00BA-4314-9790-70D00E8B6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2"/>
          <a:stretch/>
        </p:blipFill>
        <p:spPr>
          <a:xfrm>
            <a:off x="7116878" y="3330923"/>
            <a:ext cx="4323451" cy="2633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D65940-D44C-4AEE-A0A3-99E63775113E}"/>
              </a:ext>
            </a:extLst>
          </p:cNvPr>
          <p:cNvSpPr txBox="1"/>
          <p:nvPr/>
        </p:nvSpPr>
        <p:spPr>
          <a:xfrm>
            <a:off x="733575" y="3023552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088E7-2E74-4F6A-9AC9-ED740CF4E5EE}"/>
              </a:ext>
            </a:extLst>
          </p:cNvPr>
          <p:cNvSpPr txBox="1"/>
          <p:nvPr/>
        </p:nvSpPr>
        <p:spPr>
          <a:xfrm>
            <a:off x="7031950" y="2996551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DD48F5-DA2E-422D-BE03-8E1BE5BB3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0" y="1936122"/>
            <a:ext cx="10853124" cy="8826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38CD88-92DF-4951-9EF6-6ACF2CAE06D1}"/>
              </a:ext>
            </a:extLst>
          </p:cNvPr>
          <p:cNvSpPr txBox="1"/>
          <p:nvPr/>
        </p:nvSpPr>
        <p:spPr>
          <a:xfrm>
            <a:off x="733575" y="1432596"/>
            <a:ext cx="2790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Import Matplotlib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4E1EBBC-F7E6-41BC-B6B2-74EB209A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DFB62821-3615-4C31-8D2D-CEE97B277A3B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Basic Plotting with Matplotlib</a:t>
            </a:r>
          </a:p>
        </p:txBody>
      </p:sp>
    </p:spTree>
    <p:extLst>
      <p:ext uri="{BB962C8B-B14F-4D97-AF65-F5344CB8AC3E}">
        <p14:creationId xmlns:p14="http://schemas.microsoft.com/office/powerpoint/2010/main" val="2524577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82355F1-FB1A-461E-8BDD-3D3809A42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4"/>
          <a:stretch/>
        </p:blipFill>
        <p:spPr>
          <a:xfrm>
            <a:off x="831850" y="2417187"/>
            <a:ext cx="5150430" cy="177596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5510EE-CA3F-481E-94A6-DA96AACEE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28"/>
          <a:stretch/>
        </p:blipFill>
        <p:spPr>
          <a:xfrm>
            <a:off x="6176064" y="2073880"/>
            <a:ext cx="5457716" cy="3679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638EB-21D0-4B46-B87C-5E6890C325D0}"/>
              </a:ext>
            </a:extLst>
          </p:cNvPr>
          <p:cNvSpPr txBox="1"/>
          <p:nvPr/>
        </p:nvSpPr>
        <p:spPr>
          <a:xfrm>
            <a:off x="741934" y="1857267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92F33-5F71-4818-AEB4-C63B3E609B18}"/>
              </a:ext>
            </a:extLst>
          </p:cNvPr>
          <p:cNvSpPr txBox="1"/>
          <p:nvPr/>
        </p:nvSpPr>
        <p:spPr>
          <a:xfrm>
            <a:off x="6981190" y="1857267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Output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B137AAC-7EDF-4015-9C56-EC1794F1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FC76CD37-8D3F-4110-8581-E42AB4A4AD3D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Labeling Your Plots</a:t>
            </a:r>
          </a:p>
        </p:txBody>
      </p:sp>
    </p:spTree>
    <p:extLst>
      <p:ext uri="{BB962C8B-B14F-4D97-AF65-F5344CB8AC3E}">
        <p14:creationId xmlns:p14="http://schemas.microsoft.com/office/powerpoint/2010/main" val="1442702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010C00E-8BBC-40DA-9754-74CDCFD64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77"/>
          <a:stretch/>
        </p:blipFill>
        <p:spPr>
          <a:xfrm>
            <a:off x="635430" y="1865943"/>
            <a:ext cx="5294608" cy="449415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E0099BB-1A7C-4DEE-AE8D-5D559CB7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06"/>
          <a:stretch/>
        </p:blipFill>
        <p:spPr>
          <a:xfrm>
            <a:off x="5879577" y="1865943"/>
            <a:ext cx="5772674" cy="419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B2970-973A-4249-838A-E6E1D5C1EED9}"/>
              </a:ext>
            </a:extLst>
          </p:cNvPr>
          <p:cNvSpPr txBox="1"/>
          <p:nvPr/>
        </p:nvSpPr>
        <p:spPr>
          <a:xfrm>
            <a:off x="516256" y="1405064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2573B-618D-465D-9D10-7FB2DE9C3B17}"/>
              </a:ext>
            </a:extLst>
          </p:cNvPr>
          <p:cNvSpPr txBox="1"/>
          <p:nvPr/>
        </p:nvSpPr>
        <p:spPr>
          <a:xfrm>
            <a:off x="6261964" y="1405064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Output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C4AAAA3-EB87-4FF1-9CC4-9A0531C4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465B54D1-5CC7-4E9A-9332-89B62B6FA4AE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Multiple Plots</a:t>
            </a:r>
          </a:p>
        </p:txBody>
      </p:sp>
    </p:spTree>
    <p:extLst>
      <p:ext uri="{BB962C8B-B14F-4D97-AF65-F5344CB8AC3E}">
        <p14:creationId xmlns:p14="http://schemas.microsoft.com/office/powerpoint/2010/main" val="39844739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FAA5C4AD-9023-4114-930E-72C2BFBF5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91"/>
          <a:stretch/>
        </p:blipFill>
        <p:spPr>
          <a:xfrm>
            <a:off x="222287" y="1233128"/>
            <a:ext cx="6293397" cy="5440770"/>
          </a:xfrm>
          <a:prstGeom prst="rect">
            <a:avLst/>
          </a:prstGeom>
        </p:spPr>
      </p:pic>
      <p:pic>
        <p:nvPicPr>
          <p:cNvPr id="5" name="Picture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EC93FFB3-DEBE-4005-A804-EBA2D6F5D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6" b="1"/>
          <a:stretch/>
        </p:blipFill>
        <p:spPr>
          <a:xfrm>
            <a:off x="6431603" y="1347052"/>
            <a:ext cx="5892694" cy="5326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E7D33C-BE02-4BE0-A9A2-8634A5AA0150}"/>
              </a:ext>
            </a:extLst>
          </p:cNvPr>
          <p:cNvSpPr txBox="1"/>
          <p:nvPr/>
        </p:nvSpPr>
        <p:spPr>
          <a:xfrm>
            <a:off x="2814050" y="885388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A40A7-9EBE-4EEB-8C59-3F319E75BB9F}"/>
              </a:ext>
            </a:extLst>
          </p:cNvPr>
          <p:cNvSpPr txBox="1"/>
          <p:nvPr/>
        </p:nvSpPr>
        <p:spPr>
          <a:xfrm>
            <a:off x="8841959" y="885387"/>
            <a:ext cx="1363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9FB6D-C728-46DA-AEAE-7A96BF37D52C}"/>
              </a:ext>
            </a:extLst>
          </p:cNvPr>
          <p:cNvSpPr txBox="1"/>
          <p:nvPr/>
        </p:nvSpPr>
        <p:spPr>
          <a:xfrm>
            <a:off x="2232252" y="5473569"/>
            <a:ext cx="41993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Official documentation: https://matplotlib.org/stable/tutorials/introductory/usage.html#sphx-glr-tutorials-introductory-usage-py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4FCA85D-073E-4FB8-AA3C-44CF1FE2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931E45B2-CE43-41C2-A38D-CF08E6814CB5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Creating Subplots</a:t>
            </a:r>
          </a:p>
        </p:txBody>
      </p:sp>
    </p:spTree>
    <p:extLst>
      <p:ext uri="{BB962C8B-B14F-4D97-AF65-F5344CB8AC3E}">
        <p14:creationId xmlns:p14="http://schemas.microsoft.com/office/powerpoint/2010/main" val="2999494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62AE8-F8AB-485F-9C8B-CF9DD3D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126064"/>
            <a:ext cx="11454063" cy="50292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LAB 1 SUPPLEMENTARY: </a:t>
            </a:r>
            <a:br>
              <a:rPr lang="en-US" sz="54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BASIC DEBUGGING WITH PYTHON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General Tips on Minimizing Errors</a:t>
            </a:r>
            <a:br>
              <a:rPr lang="en-US" sz="49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Debugging with ‘print’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Debugging with PDB</a:t>
            </a:r>
            <a:b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</a:br>
            <a:r>
              <a:rPr lang="en-US" sz="3200" spc="300" dirty="0">
                <a:solidFill>
                  <a:srgbClr val="FF0000"/>
                </a:solidFill>
                <a:latin typeface="Abadi Extra Light" panose="020B0204020104020204" pitchFamily="34" charset="0"/>
              </a:rPr>
              <a:t>Using Google/Stack Overflow</a:t>
            </a:r>
            <a:endParaRPr lang="en-US" sz="4900" spc="3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3DE678-1B53-4FF5-9221-BADC4D5A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4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DDDE1-F937-4EBD-ACC3-6C9E7EDA2194}"/>
              </a:ext>
            </a:extLst>
          </p:cNvPr>
          <p:cNvSpPr txBox="1"/>
          <p:nvPr/>
        </p:nvSpPr>
        <p:spPr>
          <a:xfrm>
            <a:off x="513925" y="1510741"/>
            <a:ext cx="110659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Do not panic when you get errors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Outline your code structure ahead of time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Keep your code organized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Test your code often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More tips on avoiding errors by Berkeley online textbook</a:t>
            </a:r>
            <a:br>
              <a:rPr lang="en-US" sz="2400" dirty="0">
                <a:latin typeface="+mj-lt"/>
              </a:rPr>
            </a:br>
            <a:r>
              <a:rPr lang="en-US" sz="2000" dirty="0">
                <a:latin typeface="+mj-lt"/>
              </a:rPr>
              <a:t>https://pythonnumericalmethods.berkeley.edu/notebooks/chapter10.00-Errors-Practices-Debugging.html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B6803E-52AC-4EBD-A6A0-177E0A4D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5F8ECA3E-D453-4255-9F1F-DF4146C847CA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General Tips on Minimizing Errors</a:t>
            </a:r>
          </a:p>
        </p:txBody>
      </p:sp>
    </p:spTree>
    <p:extLst>
      <p:ext uri="{BB962C8B-B14F-4D97-AF65-F5344CB8AC3E}">
        <p14:creationId xmlns:p14="http://schemas.microsoft.com/office/powerpoint/2010/main" val="3448621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A2F03-C3E2-4F7B-8185-824862FD0715}"/>
              </a:ext>
            </a:extLst>
          </p:cNvPr>
          <p:cNvSpPr/>
          <p:nvPr/>
        </p:nvSpPr>
        <p:spPr>
          <a:xfrm>
            <a:off x="1731818" y="1916947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 block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04153-3340-4C5A-868F-3C370D1DC5DE}"/>
              </a:ext>
            </a:extLst>
          </p:cNvPr>
          <p:cNvSpPr/>
          <p:nvPr/>
        </p:nvSpPr>
        <p:spPr>
          <a:xfrm>
            <a:off x="1731818" y="3177709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 block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D2DE9-247E-487F-9F69-0DEBD4183FE9}"/>
              </a:ext>
            </a:extLst>
          </p:cNvPr>
          <p:cNvSpPr/>
          <p:nvPr/>
        </p:nvSpPr>
        <p:spPr>
          <a:xfrm>
            <a:off x="1731818" y="4438471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 block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C1239-9616-4621-98E4-46E85DDA3ACE}"/>
              </a:ext>
            </a:extLst>
          </p:cNvPr>
          <p:cNvSpPr txBox="1"/>
          <p:nvPr/>
        </p:nvSpPr>
        <p:spPr>
          <a:xfrm>
            <a:off x="1650421" y="2736731"/>
            <a:ext cx="3018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</a:t>
            </a:r>
            <a:r>
              <a:rPr lang="en-US" sz="1800" dirty="0">
                <a:latin typeface="+mj-lt"/>
              </a:rPr>
              <a:t>rint(“done running block 1”)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2B5E9-A5D0-42C9-8FDB-65BB0D055454}"/>
              </a:ext>
            </a:extLst>
          </p:cNvPr>
          <p:cNvSpPr txBox="1"/>
          <p:nvPr/>
        </p:nvSpPr>
        <p:spPr>
          <a:xfrm>
            <a:off x="1650421" y="3999867"/>
            <a:ext cx="2956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</a:t>
            </a:r>
            <a:r>
              <a:rPr lang="en-US" sz="1800" dirty="0">
                <a:latin typeface="+mj-lt"/>
              </a:rPr>
              <a:t>rint(“done running block 2”)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F4665-8CE5-429C-8E58-C40D6ED3F9CF}"/>
              </a:ext>
            </a:extLst>
          </p:cNvPr>
          <p:cNvSpPr txBox="1"/>
          <p:nvPr/>
        </p:nvSpPr>
        <p:spPr>
          <a:xfrm>
            <a:off x="5190257" y="2736731"/>
            <a:ext cx="488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Runs when code block 1 doesn’t produce an error 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CAF19B-445D-4C31-A9C1-4928195A82B4}"/>
              </a:ext>
            </a:extLst>
          </p:cNvPr>
          <p:cNvCxnSpPr/>
          <p:nvPr/>
        </p:nvCxnSpPr>
        <p:spPr>
          <a:xfrm>
            <a:off x="4565070" y="2921397"/>
            <a:ext cx="5611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B649FD-85C2-413B-AB7B-B83E3D0DDF4E}"/>
              </a:ext>
            </a:extLst>
          </p:cNvPr>
          <p:cNvSpPr txBox="1"/>
          <p:nvPr/>
        </p:nvSpPr>
        <p:spPr>
          <a:xfrm>
            <a:off x="5190257" y="3999867"/>
            <a:ext cx="488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Runs when code block 2 doesn’t produce an error 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9915FC-A9F9-4200-91E3-84A2604E9254}"/>
              </a:ext>
            </a:extLst>
          </p:cNvPr>
          <p:cNvCxnSpPr/>
          <p:nvPr/>
        </p:nvCxnSpPr>
        <p:spPr>
          <a:xfrm>
            <a:off x="4565070" y="4184533"/>
            <a:ext cx="56110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9EF861-E899-4BBD-849B-D65776498078}"/>
              </a:ext>
            </a:extLst>
          </p:cNvPr>
          <p:cNvSpPr txBox="1"/>
          <p:nvPr/>
        </p:nvSpPr>
        <p:spPr>
          <a:xfrm>
            <a:off x="7333382" y="4345715"/>
            <a:ext cx="311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1DF742-0097-4364-85A0-968D50C069AB}"/>
              </a:ext>
            </a:extLst>
          </p:cNvPr>
          <p:cNvSpPr txBox="1"/>
          <p:nvPr/>
        </p:nvSpPr>
        <p:spPr>
          <a:xfrm>
            <a:off x="1650420" y="5262815"/>
            <a:ext cx="2956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</a:t>
            </a:r>
            <a:r>
              <a:rPr lang="en-US" sz="1800" dirty="0">
                <a:latin typeface="+mj-lt"/>
              </a:rPr>
              <a:t>rint(“done running block 3”)</a:t>
            </a:r>
            <a:endParaRPr 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09068D3-8081-4EAF-991E-89661311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6F73D3AE-B587-46E5-8F4C-61A881C3966C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Basic Debugging with ‘print’</a:t>
            </a:r>
          </a:p>
        </p:txBody>
      </p:sp>
    </p:spTree>
    <p:extLst>
      <p:ext uri="{BB962C8B-B14F-4D97-AF65-F5344CB8AC3E}">
        <p14:creationId xmlns:p14="http://schemas.microsoft.com/office/powerpoint/2010/main" val="2558712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F3376-044F-436B-A6BC-6302E979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A2F03-C3E2-4F7B-8185-824862FD0715}"/>
              </a:ext>
            </a:extLst>
          </p:cNvPr>
          <p:cNvSpPr/>
          <p:nvPr/>
        </p:nvSpPr>
        <p:spPr>
          <a:xfrm>
            <a:off x="1205344" y="2457273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Code that processes x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Produces 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04153-3340-4C5A-868F-3C370D1DC5DE}"/>
              </a:ext>
            </a:extLst>
          </p:cNvPr>
          <p:cNvSpPr/>
          <p:nvPr/>
        </p:nvSpPr>
        <p:spPr>
          <a:xfrm>
            <a:off x="1205344" y="3718035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Code that processes 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Produces 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C1239-9616-4621-98E4-46E85DDA3ACE}"/>
              </a:ext>
            </a:extLst>
          </p:cNvPr>
          <p:cNvSpPr txBox="1"/>
          <p:nvPr/>
        </p:nvSpPr>
        <p:spPr>
          <a:xfrm>
            <a:off x="1123947" y="3277057"/>
            <a:ext cx="3018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 = …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02B5E9-A5D0-42C9-8FDB-65BB0D055454}"/>
              </a:ext>
            </a:extLst>
          </p:cNvPr>
          <p:cNvSpPr txBox="1"/>
          <p:nvPr/>
        </p:nvSpPr>
        <p:spPr>
          <a:xfrm>
            <a:off x="1123947" y="4540193"/>
            <a:ext cx="2956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 = </a:t>
            </a:r>
            <a:r>
              <a:rPr lang="en-US" dirty="0">
                <a:solidFill>
                  <a:schemeClr val="tx1"/>
                </a:solidFill>
              </a:rPr>
              <a:t>…</a:t>
            </a:r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832D7-A6BB-41AB-AE43-BBC10AC778F2}"/>
              </a:ext>
            </a:extLst>
          </p:cNvPr>
          <p:cNvSpPr txBox="1"/>
          <p:nvPr/>
        </p:nvSpPr>
        <p:spPr>
          <a:xfrm>
            <a:off x="1123947" y="1993328"/>
            <a:ext cx="3018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…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1E4A7B-82B8-4C4B-85DC-E920FC35723A}"/>
              </a:ext>
            </a:extLst>
          </p:cNvPr>
          <p:cNvSpPr/>
          <p:nvPr/>
        </p:nvSpPr>
        <p:spPr>
          <a:xfrm>
            <a:off x="5131376" y="2457273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Code that processes x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Produces 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A882D6-CFF8-4C3D-A461-032C4B2398AD}"/>
              </a:ext>
            </a:extLst>
          </p:cNvPr>
          <p:cNvSpPr/>
          <p:nvPr/>
        </p:nvSpPr>
        <p:spPr>
          <a:xfrm>
            <a:off x="5131376" y="4002053"/>
            <a:ext cx="2680855" cy="7550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Code that processes 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Produces 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E7D2E1-1989-4DF1-8959-D9AF9400542B}"/>
              </a:ext>
            </a:extLst>
          </p:cNvPr>
          <p:cNvSpPr txBox="1"/>
          <p:nvPr/>
        </p:nvSpPr>
        <p:spPr>
          <a:xfrm>
            <a:off x="5049979" y="3277057"/>
            <a:ext cx="3018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 = …</a:t>
            </a:r>
          </a:p>
          <a:p>
            <a:r>
              <a:rPr lang="en-US" dirty="0"/>
              <a:t>print(y)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5AB776-5CEC-40EC-9786-43BF08DAB790}"/>
              </a:ext>
            </a:extLst>
          </p:cNvPr>
          <p:cNvSpPr txBox="1"/>
          <p:nvPr/>
        </p:nvSpPr>
        <p:spPr>
          <a:xfrm>
            <a:off x="5049979" y="4824211"/>
            <a:ext cx="29562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z = </a:t>
            </a:r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/>
              <a:t>print(z)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1F033B-7696-46AD-8A7D-166E07993C85}"/>
              </a:ext>
            </a:extLst>
          </p:cNvPr>
          <p:cNvSpPr txBox="1"/>
          <p:nvPr/>
        </p:nvSpPr>
        <p:spPr>
          <a:xfrm>
            <a:off x="5049979" y="1785510"/>
            <a:ext cx="3018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 = … </a:t>
            </a:r>
          </a:p>
          <a:p>
            <a:r>
              <a:rPr lang="en-US" dirty="0"/>
              <a:t>print(x)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60E0A2-C0EF-4B26-94A6-A4ACBFD7272F}"/>
              </a:ext>
            </a:extLst>
          </p:cNvPr>
          <p:cNvCxnSpPr/>
          <p:nvPr/>
        </p:nvCxnSpPr>
        <p:spPr>
          <a:xfrm>
            <a:off x="4204851" y="3454797"/>
            <a:ext cx="5611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56D1CD3-ACCE-4737-8939-A077E1AA5396}"/>
              </a:ext>
            </a:extLst>
          </p:cNvPr>
          <p:cNvSpPr txBox="1"/>
          <p:nvPr/>
        </p:nvSpPr>
        <p:spPr>
          <a:xfrm>
            <a:off x="8245184" y="2048609"/>
            <a:ext cx="255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Check if x value is correct 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B9475E-9CB0-46E4-91C0-B189C762B871}"/>
              </a:ext>
            </a:extLst>
          </p:cNvPr>
          <p:cNvCxnSpPr>
            <a:cxnSpLocks/>
          </p:cNvCxnSpPr>
          <p:nvPr/>
        </p:nvCxnSpPr>
        <p:spPr>
          <a:xfrm>
            <a:off x="6449290" y="2233275"/>
            <a:ext cx="1607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8425B11-CF96-4679-9272-E47DC8B9852B}"/>
              </a:ext>
            </a:extLst>
          </p:cNvPr>
          <p:cNvSpPr txBox="1"/>
          <p:nvPr/>
        </p:nvSpPr>
        <p:spPr>
          <a:xfrm>
            <a:off x="8245184" y="3591436"/>
            <a:ext cx="255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Check if y value is correct 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9ACEC8-692A-4133-A8C9-793BCFA7730A}"/>
              </a:ext>
            </a:extLst>
          </p:cNvPr>
          <p:cNvCxnSpPr>
            <a:cxnSpLocks/>
          </p:cNvCxnSpPr>
          <p:nvPr/>
        </p:nvCxnSpPr>
        <p:spPr>
          <a:xfrm>
            <a:off x="6449290" y="3776102"/>
            <a:ext cx="1607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DC7477-0876-44E4-A192-AFE884F0EEDE}"/>
              </a:ext>
            </a:extLst>
          </p:cNvPr>
          <p:cNvSpPr txBox="1"/>
          <p:nvPr/>
        </p:nvSpPr>
        <p:spPr>
          <a:xfrm>
            <a:off x="8245184" y="5101210"/>
            <a:ext cx="2554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Check if z value is correct 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A90642-353A-4719-A2FF-C8CA33812102}"/>
              </a:ext>
            </a:extLst>
          </p:cNvPr>
          <p:cNvCxnSpPr>
            <a:cxnSpLocks/>
          </p:cNvCxnSpPr>
          <p:nvPr/>
        </p:nvCxnSpPr>
        <p:spPr>
          <a:xfrm>
            <a:off x="6449290" y="5285876"/>
            <a:ext cx="16071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8B63EB-91BD-466A-A973-D38D416CCA8A}"/>
              </a:ext>
            </a:extLst>
          </p:cNvPr>
          <p:cNvSpPr txBox="1"/>
          <p:nvPr/>
        </p:nvSpPr>
        <p:spPr>
          <a:xfrm>
            <a:off x="1123947" y="5921961"/>
            <a:ext cx="25544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Original code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9F3A8-9D98-40B7-8737-75E01DBF73EB}"/>
              </a:ext>
            </a:extLst>
          </p:cNvPr>
          <p:cNvSpPr txBox="1"/>
          <p:nvPr/>
        </p:nvSpPr>
        <p:spPr>
          <a:xfrm>
            <a:off x="4672441" y="5921961"/>
            <a:ext cx="53097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Debugging each step with print()</a:t>
            </a:r>
            <a:endParaRPr lang="en-US" sz="2400" dirty="0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772AEDF-D592-49DD-8308-F97C636D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3">
            <a:extLst>
              <a:ext uri="{FF2B5EF4-FFF2-40B4-BE49-F238E27FC236}">
                <a16:creationId xmlns:a16="http://schemas.microsoft.com/office/drawing/2014/main" id="{8AA59D96-8E18-4772-9051-3DF8DF75684D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Basic Debugging with ‘print’</a:t>
            </a:r>
          </a:p>
        </p:txBody>
      </p:sp>
    </p:spTree>
    <p:extLst>
      <p:ext uri="{BB962C8B-B14F-4D97-AF65-F5344CB8AC3E}">
        <p14:creationId xmlns:p14="http://schemas.microsoft.com/office/powerpoint/2010/main" val="4098639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B0ED6-3345-46E5-8F79-6117F71089D6}"/>
              </a:ext>
            </a:extLst>
          </p:cNvPr>
          <p:cNvSpPr txBox="1"/>
          <p:nvPr/>
        </p:nvSpPr>
        <p:spPr>
          <a:xfrm>
            <a:off x="249972" y="2047210"/>
            <a:ext cx="6136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What is Python Debugger (PDB)?</a:t>
            </a:r>
          </a:p>
          <a:p>
            <a:endParaRPr lang="en-US" sz="2400" b="1" dirty="0">
              <a:latin typeface="+mj-lt"/>
            </a:endParaRPr>
          </a:p>
          <a:p>
            <a:pPr marL="457200" indent="-457200">
              <a:buFontTx/>
              <a:buChar char="-"/>
            </a:pPr>
            <a:r>
              <a:rPr lang="en-US" sz="2400" dirty="0">
                <a:latin typeface="+mj-lt"/>
              </a:rPr>
              <a:t>Debugging tool built in Python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+mj-lt"/>
              </a:rPr>
              <a:t>No installation required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+mj-lt"/>
              </a:rPr>
              <a:t>Provides Interactive environment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+mj-lt"/>
              </a:rPr>
              <a:t>Widely used for systemic debugging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C87C05-0CBA-44C5-ADFA-3EAE0BFA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3104"/>
            <a:ext cx="5595547" cy="31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81844D7-3CD5-44D0-BD04-B1C92370C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70D0D2C-7B07-4C8A-8B40-66902B368703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Python Debugger</a:t>
            </a:r>
          </a:p>
        </p:txBody>
      </p:sp>
    </p:spTree>
    <p:extLst>
      <p:ext uri="{BB962C8B-B14F-4D97-AF65-F5344CB8AC3E}">
        <p14:creationId xmlns:p14="http://schemas.microsoft.com/office/powerpoint/2010/main" val="26997509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5AE85E-D9A6-4628-8B65-19003495FF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109" y="1213454"/>
            <a:ext cx="6648450" cy="4905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C77FD-F27B-442A-B308-17201BBBA59B}"/>
              </a:ext>
            </a:extLst>
          </p:cNvPr>
          <p:cNvSpPr txBox="1"/>
          <p:nvPr/>
        </p:nvSpPr>
        <p:spPr>
          <a:xfrm>
            <a:off x="4258120" y="1631833"/>
            <a:ext cx="6003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Upon execution of the code, activates Python debugger console at this line</a:t>
            </a:r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77CF28-7A6D-4744-8CB9-D09B79F69946}"/>
              </a:ext>
            </a:extLst>
          </p:cNvPr>
          <p:cNvCxnSpPr/>
          <p:nvPr/>
        </p:nvCxnSpPr>
        <p:spPr>
          <a:xfrm>
            <a:off x="2286000" y="1972733"/>
            <a:ext cx="1905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45165D-732A-4297-8D1A-BF4D8EF28564}"/>
              </a:ext>
            </a:extLst>
          </p:cNvPr>
          <p:cNvSpPr txBox="1"/>
          <p:nvPr/>
        </p:nvSpPr>
        <p:spPr>
          <a:xfrm>
            <a:off x="6854212" y="5603793"/>
            <a:ext cx="3407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Python debugger console</a:t>
            </a:r>
            <a:endParaRPr lang="en-US" sz="24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CB25E49-2D19-4D6F-9481-ED3D9894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8943AAB-9541-4939-B155-6E9DBB2AC82B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Basics</a:t>
            </a:r>
          </a:p>
        </p:txBody>
      </p:sp>
    </p:spTree>
    <p:extLst>
      <p:ext uri="{BB962C8B-B14F-4D97-AF65-F5344CB8AC3E}">
        <p14:creationId xmlns:p14="http://schemas.microsoft.com/office/powerpoint/2010/main" val="199322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5CF3128-E9C8-41B8-8873-662900D28F0F}"/>
              </a:ext>
            </a:extLst>
          </p:cNvPr>
          <p:cNvSpPr txBox="1">
            <a:spLocks/>
          </p:cNvSpPr>
          <p:nvPr/>
        </p:nvSpPr>
        <p:spPr>
          <a:xfrm>
            <a:off x="244823" y="2128201"/>
            <a:ext cx="5498158" cy="68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Installing Anaconda 3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A46005-079D-4338-8550-8CCAB411E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65" y="3114436"/>
            <a:ext cx="8671670" cy="2915417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66532EC-6536-42FC-90A2-94C98F801B82}"/>
              </a:ext>
            </a:extLst>
          </p:cNvPr>
          <p:cNvSpPr txBox="1">
            <a:spLocks/>
          </p:cNvSpPr>
          <p:nvPr/>
        </p:nvSpPr>
        <p:spPr>
          <a:xfrm>
            <a:off x="5105865" y="2039830"/>
            <a:ext cx="6416968" cy="68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https://www.anaconda.com/products/individual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FD8A4-82DC-449C-85E5-0BFCBE32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C041033-E5F9-461C-8D9C-5335396E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ECDE6102-5BA9-4383-AB16-1E7EA0B65C7E}"/>
              </a:ext>
            </a:extLst>
          </p:cNvPr>
          <p:cNvSpPr txBox="1">
            <a:spLocks/>
          </p:cNvSpPr>
          <p:nvPr/>
        </p:nvSpPr>
        <p:spPr>
          <a:xfrm>
            <a:off x="368968" y="149262"/>
            <a:ext cx="11454063" cy="9287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Anaconda 3</a:t>
            </a:r>
          </a:p>
        </p:txBody>
      </p:sp>
    </p:spTree>
    <p:extLst>
      <p:ext uri="{BB962C8B-B14F-4D97-AF65-F5344CB8AC3E}">
        <p14:creationId xmlns:p14="http://schemas.microsoft.com/office/powerpoint/2010/main" val="18950753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5AE85E-D9A6-4628-8B65-19003495F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3623"/>
          <a:stretch/>
        </p:blipFill>
        <p:spPr>
          <a:xfrm>
            <a:off x="223309" y="2379128"/>
            <a:ext cx="6648450" cy="2274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45165D-732A-4297-8D1A-BF4D8EF28564}"/>
              </a:ext>
            </a:extLst>
          </p:cNvPr>
          <p:cNvSpPr txBox="1"/>
          <p:nvPr/>
        </p:nvSpPr>
        <p:spPr>
          <a:xfrm>
            <a:off x="7543802" y="2218849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23C875B2-F7EA-4A35-AC91-F349198B82ED}"/>
              </a:ext>
            </a:extLst>
          </p:cNvPr>
          <p:cNvSpPr/>
          <p:nvPr/>
        </p:nvSpPr>
        <p:spPr>
          <a:xfrm>
            <a:off x="6919912" y="2379128"/>
            <a:ext cx="491068" cy="2274960"/>
          </a:xfrm>
          <a:prstGeom prst="leftBrace">
            <a:avLst>
              <a:gd name="adj1" fmla="val 53277"/>
              <a:gd name="adj2" fmla="val 863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5ABF126-333D-4689-92D0-3D602C58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1D394F7F-B19C-4209-8A15-C49BC511362E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15544143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421F5-8E71-48F6-BB1F-1C77DA3C0FB2}"/>
              </a:ext>
            </a:extLst>
          </p:cNvPr>
          <p:cNvSpPr txBox="1"/>
          <p:nvPr/>
        </p:nvSpPr>
        <p:spPr>
          <a:xfrm>
            <a:off x="5518150" y="5721234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Provide documentation for the command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F90413C-3B37-4372-ADDD-C9EFD79679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191" y="1089963"/>
            <a:ext cx="5658684" cy="56315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5F571A-9806-4327-9D49-A7F290BA96FC}"/>
              </a:ext>
            </a:extLst>
          </p:cNvPr>
          <p:cNvCxnSpPr>
            <a:cxnSpLocks/>
          </p:cNvCxnSpPr>
          <p:nvPr/>
        </p:nvCxnSpPr>
        <p:spPr>
          <a:xfrm>
            <a:off x="1168400" y="5952067"/>
            <a:ext cx="43497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>
            <a:off x="956733" y="2768600"/>
            <a:ext cx="52070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H="1" flipV="1">
            <a:off x="6146800" y="1346200"/>
            <a:ext cx="0" cy="1417322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138333" y="1351280"/>
            <a:ext cx="8805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>
            <a:extLst>
              <a:ext uri="{FF2B5EF4-FFF2-40B4-BE49-F238E27FC236}">
                <a16:creationId xmlns:a16="http://schemas.microsoft.com/office/drawing/2014/main" id="{5CF1ECA0-05DA-47E9-88F5-0B738F4D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BA63E85-106D-4CB5-B79B-C8E429F8B546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1655606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b="1" u="sng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421F5-8E71-48F6-BB1F-1C77DA3C0FB2}"/>
              </a:ext>
            </a:extLst>
          </p:cNvPr>
          <p:cNvSpPr txBox="1"/>
          <p:nvPr/>
        </p:nvSpPr>
        <p:spPr>
          <a:xfrm>
            <a:off x="5168900" y="4571106"/>
            <a:ext cx="6184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Print a stack trace (i.e. the order of code being executed), with the most recent frame at the bottom.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>
            <a:off x="956733" y="2768600"/>
            <a:ext cx="52070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H="1" flipV="1">
            <a:off x="6138333" y="1715347"/>
            <a:ext cx="0" cy="1048176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138333" y="1715347"/>
            <a:ext cx="8805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03D393-EC40-431F-A3CE-70AFE907A4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399" y="1016000"/>
            <a:ext cx="4961141" cy="44280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B70A22-7157-40B1-9E60-4CC63A782C2C}"/>
              </a:ext>
            </a:extLst>
          </p:cNvPr>
          <p:cNvSpPr/>
          <p:nvPr/>
        </p:nvSpPr>
        <p:spPr>
          <a:xfrm>
            <a:off x="321406" y="3132668"/>
            <a:ext cx="4792134" cy="181186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87467A2-48B4-479C-A3CC-AD5060FB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FEC2A8B5-DC8A-4072-B5D1-427CCD13BF08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37444922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b="1" u="sng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421F5-8E71-48F6-BB1F-1C77DA3C0FB2}"/>
              </a:ext>
            </a:extLst>
          </p:cNvPr>
          <p:cNvSpPr txBox="1"/>
          <p:nvPr/>
        </p:nvSpPr>
        <p:spPr>
          <a:xfrm>
            <a:off x="6192707" y="4448388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Executes the next line of code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>
            <a:off x="1227666" y="3259667"/>
            <a:ext cx="52070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V="1">
            <a:off x="6434666" y="2070946"/>
            <a:ext cx="0" cy="1188722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434666" y="2070946"/>
            <a:ext cx="5842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CAB18B0-3858-4FEF-96A6-879371A07AA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050" y="1178628"/>
            <a:ext cx="5822950" cy="4173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94C2DF-DF1F-4040-93E7-8425022BBCC3}"/>
              </a:ext>
            </a:extLst>
          </p:cNvPr>
          <p:cNvSpPr/>
          <p:nvPr/>
        </p:nvSpPr>
        <p:spPr>
          <a:xfrm>
            <a:off x="321405" y="3343827"/>
            <a:ext cx="5822947" cy="138618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99AEB5A-B2A0-4956-AA93-EF499520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1CF091DC-5966-4B47-91B6-6607AC80F93B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1816678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b="1" u="sng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421F5-8E71-48F6-BB1F-1C77DA3C0FB2}"/>
              </a:ext>
            </a:extLst>
          </p:cNvPr>
          <p:cNvSpPr txBox="1"/>
          <p:nvPr/>
        </p:nvSpPr>
        <p:spPr>
          <a:xfrm>
            <a:off x="6192707" y="4448388"/>
            <a:ext cx="6184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Run the code until the next breakpoint()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>
            <a:off x="1227666" y="3259667"/>
            <a:ext cx="5207000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V="1">
            <a:off x="6434666" y="2409615"/>
            <a:ext cx="0" cy="850053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434666" y="2409615"/>
            <a:ext cx="5842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F94C2DF-DF1F-4040-93E7-8425022BBCC3}"/>
              </a:ext>
            </a:extLst>
          </p:cNvPr>
          <p:cNvSpPr/>
          <p:nvPr/>
        </p:nvSpPr>
        <p:spPr>
          <a:xfrm>
            <a:off x="321405" y="3328837"/>
            <a:ext cx="5822947" cy="138423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6B5310-E14F-4B06-9DC2-6E1200FB0A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669" y="1180571"/>
            <a:ext cx="5609739" cy="401734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D40E3A7-CC71-43C9-B6BB-CBABBDF57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62EF180F-E395-449A-9F3B-A35649632533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19098639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b="1" u="sng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421F5-8E71-48F6-BB1F-1C77DA3C0FB2}"/>
              </a:ext>
            </a:extLst>
          </p:cNvPr>
          <p:cNvSpPr txBox="1"/>
          <p:nvPr/>
        </p:nvSpPr>
        <p:spPr>
          <a:xfrm>
            <a:off x="4524773" y="4335639"/>
            <a:ext cx="478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Print the value of the desired variable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 flipV="1">
            <a:off x="1574800" y="3259667"/>
            <a:ext cx="4859866" cy="2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V="1">
            <a:off x="6434666" y="2799082"/>
            <a:ext cx="0" cy="460587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434666" y="2799082"/>
            <a:ext cx="5842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Graphical user interface, text, application, chat or text message, email&#10;&#10;Description automatically generated">
            <a:extLst>
              <a:ext uri="{FF2B5EF4-FFF2-40B4-BE49-F238E27FC236}">
                <a16:creationId xmlns:a16="http://schemas.microsoft.com/office/drawing/2014/main" id="{BED8EB5E-0E84-44C3-96C8-823B5C77E56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758" y="1182663"/>
            <a:ext cx="5820808" cy="289372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71AB4F-65E9-4AF4-9290-D7B9E57B3938}"/>
              </a:ext>
            </a:extLst>
          </p:cNvPr>
          <p:cNvCxnSpPr>
            <a:cxnSpLocks/>
          </p:cNvCxnSpPr>
          <p:nvPr/>
        </p:nvCxnSpPr>
        <p:spPr>
          <a:xfrm flipH="1">
            <a:off x="829733" y="3454402"/>
            <a:ext cx="5604933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6087D4-1DBA-4BF8-81AB-1031A7D0A13B}"/>
              </a:ext>
            </a:extLst>
          </p:cNvPr>
          <p:cNvCxnSpPr>
            <a:cxnSpLocks/>
          </p:cNvCxnSpPr>
          <p:nvPr/>
        </p:nvCxnSpPr>
        <p:spPr>
          <a:xfrm>
            <a:off x="6438898" y="3454402"/>
            <a:ext cx="0" cy="9173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AD912179-47C5-4A0C-AC5F-7EA36EC6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243EEC6E-673E-43B2-A624-21F2C5E84B72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2065296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3976C8-5B33-4305-A406-2C7D85D1D9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985" y="1183218"/>
            <a:ext cx="5772680" cy="41649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b="1" u="sng" dirty="0">
                <a:latin typeface="+mj-lt"/>
              </a:rPr>
              <a:t>l: list</a:t>
            </a:r>
          </a:p>
          <a:p>
            <a:r>
              <a:rPr lang="en-US" sz="2400" dirty="0">
                <a:latin typeface="+mj-lt"/>
              </a:rPr>
              <a:t>q: quit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421F5-8E71-48F6-BB1F-1C77DA3C0FB2}"/>
              </a:ext>
            </a:extLst>
          </p:cNvPr>
          <p:cNvSpPr txBox="1"/>
          <p:nvPr/>
        </p:nvSpPr>
        <p:spPr>
          <a:xfrm>
            <a:off x="4991073" y="3888441"/>
            <a:ext cx="7083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Similar to where but print the lines of code from the current stack frame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 flipV="1">
            <a:off x="1574800" y="3259667"/>
            <a:ext cx="4859866" cy="2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V="1">
            <a:off x="6434666" y="3146216"/>
            <a:ext cx="0" cy="104987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434666" y="3146216"/>
            <a:ext cx="5842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43114F7E-896A-4E6A-9845-43EDD061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05A9DA73-80F7-4775-B6D5-2448DD5B9865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972843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1B741-9530-487F-A589-E7F683EB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77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2EEA0-D8D6-41B5-8FD9-0538607927C7}"/>
              </a:ext>
            </a:extLst>
          </p:cNvPr>
          <p:cNvSpPr txBox="1"/>
          <p:nvPr/>
        </p:nvSpPr>
        <p:spPr>
          <a:xfrm>
            <a:off x="7018867" y="1094468"/>
            <a:ext cx="388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h: help</a:t>
            </a:r>
          </a:p>
          <a:p>
            <a:r>
              <a:rPr lang="en-US" sz="2400" dirty="0">
                <a:latin typeface="+mj-lt"/>
              </a:rPr>
              <a:t>w: where</a:t>
            </a:r>
          </a:p>
          <a:p>
            <a:r>
              <a:rPr lang="en-US" sz="2400" dirty="0">
                <a:latin typeface="+mj-lt"/>
              </a:rPr>
              <a:t>n: next</a:t>
            </a:r>
          </a:p>
          <a:p>
            <a:r>
              <a:rPr lang="en-US" sz="2400" dirty="0">
                <a:latin typeface="+mj-lt"/>
              </a:rPr>
              <a:t>c: continue</a:t>
            </a:r>
          </a:p>
          <a:p>
            <a:r>
              <a:rPr lang="en-US" sz="2400" dirty="0">
                <a:latin typeface="+mj-lt"/>
              </a:rPr>
              <a:t>p: print</a:t>
            </a:r>
          </a:p>
          <a:p>
            <a:r>
              <a:rPr lang="en-US" sz="2400" dirty="0">
                <a:latin typeface="+mj-lt"/>
              </a:rPr>
              <a:t>l: list</a:t>
            </a:r>
          </a:p>
          <a:p>
            <a:r>
              <a:rPr lang="en-US" sz="2400" b="1" u="sng" dirty="0">
                <a:latin typeface="+mj-lt"/>
              </a:rPr>
              <a:t>q: quit</a:t>
            </a:r>
            <a:endParaRPr lang="en-US" sz="2400" b="1" u="sng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4B08A-9406-40E9-8E90-D38E9A71C9E4}"/>
              </a:ext>
            </a:extLst>
          </p:cNvPr>
          <p:cNvCxnSpPr>
            <a:cxnSpLocks/>
          </p:cNvCxnSpPr>
          <p:nvPr/>
        </p:nvCxnSpPr>
        <p:spPr>
          <a:xfrm>
            <a:off x="1117600" y="2368268"/>
            <a:ext cx="5317066" cy="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27BEBB-4BFC-4DD5-9C55-F35175918C47}"/>
              </a:ext>
            </a:extLst>
          </p:cNvPr>
          <p:cNvCxnSpPr>
            <a:cxnSpLocks/>
          </p:cNvCxnSpPr>
          <p:nvPr/>
        </p:nvCxnSpPr>
        <p:spPr>
          <a:xfrm flipV="1">
            <a:off x="6434666" y="2368268"/>
            <a:ext cx="0" cy="1187730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9ABFB4-F634-4D73-B1C8-F6DE766E014E}"/>
              </a:ext>
            </a:extLst>
          </p:cNvPr>
          <p:cNvCxnSpPr>
            <a:cxnSpLocks/>
          </p:cNvCxnSpPr>
          <p:nvPr/>
        </p:nvCxnSpPr>
        <p:spPr>
          <a:xfrm>
            <a:off x="6434666" y="3555998"/>
            <a:ext cx="5842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2986492-676F-47E5-922D-104BEDA1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867" y="997287"/>
            <a:ext cx="4893731" cy="57029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443DE4-BE30-47F2-8E9E-6BA1E6810E6A}"/>
              </a:ext>
            </a:extLst>
          </p:cNvPr>
          <p:cNvSpPr txBox="1"/>
          <p:nvPr/>
        </p:nvSpPr>
        <p:spPr>
          <a:xfrm>
            <a:off x="5678128" y="4763059"/>
            <a:ext cx="3418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Exit the debugger console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9307CE-5B40-4C86-B3FB-597FD99AC602}"/>
              </a:ext>
            </a:extLst>
          </p:cNvPr>
          <p:cNvSpPr txBox="1"/>
          <p:nvPr/>
        </p:nvSpPr>
        <p:spPr>
          <a:xfrm>
            <a:off x="4817327" y="5472791"/>
            <a:ext cx="72162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Useful video tutorial of basic usage of Python debugger: </a:t>
            </a:r>
            <a:r>
              <a:rPr lang="en-US" sz="2400" b="1" dirty="0"/>
              <a:t>https://www.youtube.com/watch?v=aZJnGOwzHtU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47561EC-C9B3-4BFE-9F43-E8E8E209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3B9B24F-BE11-4884-B2D1-9AE0D3E5786A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PDB Useful Commands</a:t>
            </a:r>
          </a:p>
        </p:txBody>
      </p:sp>
    </p:spTree>
    <p:extLst>
      <p:ext uri="{BB962C8B-B14F-4D97-AF65-F5344CB8AC3E}">
        <p14:creationId xmlns:p14="http://schemas.microsoft.com/office/powerpoint/2010/main" val="15930988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6AF101-0201-4DBB-845D-15D0C96C99BD}"/>
              </a:ext>
            </a:extLst>
          </p:cNvPr>
          <p:cNvSpPr/>
          <p:nvPr/>
        </p:nvSpPr>
        <p:spPr>
          <a:xfrm>
            <a:off x="404261" y="1203158"/>
            <a:ext cx="10520413" cy="5380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EF1F4E-A58A-4FC7-9050-EE4B12C1E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3DE678-1B53-4FF5-9221-BADC4D5A0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580F-7B10-422B-AFF4-E31DE5B05B7E}" type="slidenum">
              <a:rPr lang="en-US" smtClean="0"/>
              <a:t>78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755725-6929-4991-93DC-76D0D4A8036A}"/>
              </a:ext>
            </a:extLst>
          </p:cNvPr>
          <p:cNvGrpSpPr>
            <a:grpSpLocks noChangeAspect="1"/>
          </p:cNvGrpSpPr>
          <p:nvPr/>
        </p:nvGrpSpPr>
        <p:grpSpPr>
          <a:xfrm>
            <a:off x="538482" y="1348270"/>
            <a:ext cx="10242720" cy="5104333"/>
            <a:chOff x="303849" y="1007709"/>
            <a:chExt cx="7677034" cy="3825755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C1084C27-09EB-4174-B731-9E1B5E0493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E142B"/>
                </a:clrFrom>
                <a:clrTo>
                  <a:srgbClr val="0E142B">
                    <a:alpha val="0"/>
                  </a:srgbClr>
                </a:clrTo>
              </a:clrChange>
            </a:blip>
            <a:srcRect r="15095" b="85921"/>
            <a:stretch/>
          </p:blipFill>
          <p:spPr>
            <a:xfrm>
              <a:off x="303849" y="1007709"/>
              <a:ext cx="7677034" cy="746918"/>
            </a:xfrm>
            <a:prstGeom prst="rect">
              <a:avLst/>
            </a:prstGeom>
          </p:spPr>
        </p:pic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A549B046-49D7-4141-9B0D-934A2204C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E142B"/>
                </a:clrFrom>
                <a:clrTo>
                  <a:srgbClr val="0E142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3849" y="1754627"/>
              <a:ext cx="7677034" cy="3078837"/>
            </a:xfrm>
            <a:prstGeom prst="rect">
              <a:avLst/>
            </a:prstGeom>
          </p:spPr>
        </p:pic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0A4411D7-ADED-47E3-B1AB-3C4E9BD61B74}"/>
              </a:ext>
            </a:extLst>
          </p:cNvPr>
          <p:cNvSpPr txBox="1">
            <a:spLocks/>
          </p:cNvSpPr>
          <p:nvPr/>
        </p:nvSpPr>
        <p:spPr>
          <a:xfrm>
            <a:off x="91160" y="44816"/>
            <a:ext cx="12009680" cy="9634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0000"/>
                </a:solidFill>
              </a:rPr>
              <a:t>Using Google/Stack Overflow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9638D-2A6F-48E3-A89D-20D4F2EBF8AB}"/>
              </a:ext>
            </a:extLst>
          </p:cNvPr>
          <p:cNvSpPr/>
          <p:nvPr/>
        </p:nvSpPr>
        <p:spPr>
          <a:xfrm>
            <a:off x="2156060" y="2444815"/>
            <a:ext cx="8673268" cy="827773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7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20C1B-BCAD-49D5-9387-C0BBA793A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47" r="67391"/>
          <a:stretch/>
        </p:blipFill>
        <p:spPr>
          <a:xfrm>
            <a:off x="1242461" y="2333698"/>
            <a:ext cx="4815418" cy="3908514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5CF4684D-F9F5-4CCD-817C-CC90D4994754}"/>
              </a:ext>
            </a:extLst>
          </p:cNvPr>
          <p:cNvSpPr txBox="1">
            <a:spLocks/>
          </p:cNvSpPr>
          <p:nvPr/>
        </p:nvSpPr>
        <p:spPr>
          <a:xfrm>
            <a:off x="1176476" y="1453349"/>
            <a:ext cx="2216150" cy="685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Windows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1DB5454-46CD-4D31-A901-3DED051D16A2}"/>
              </a:ext>
            </a:extLst>
          </p:cNvPr>
          <p:cNvSpPr txBox="1">
            <a:spLocks/>
          </p:cNvSpPr>
          <p:nvPr/>
        </p:nvSpPr>
        <p:spPr>
          <a:xfrm>
            <a:off x="7782409" y="1453349"/>
            <a:ext cx="2514326" cy="685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Mac/Linux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5A2B70F-EB55-40E0-AE94-A433763C362C}"/>
              </a:ext>
            </a:extLst>
          </p:cNvPr>
          <p:cNvSpPr txBox="1">
            <a:spLocks/>
          </p:cNvSpPr>
          <p:nvPr/>
        </p:nvSpPr>
        <p:spPr>
          <a:xfrm>
            <a:off x="7782409" y="2889292"/>
            <a:ext cx="2514326" cy="6856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Start terminal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F610BDA-5457-413A-916F-D2948770AC68}"/>
              </a:ext>
            </a:extLst>
          </p:cNvPr>
          <p:cNvSpPr txBox="1">
            <a:spLocks/>
          </p:cNvSpPr>
          <p:nvPr/>
        </p:nvSpPr>
        <p:spPr>
          <a:xfrm>
            <a:off x="7782409" y="3356249"/>
            <a:ext cx="3975652" cy="6856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Type “</a:t>
            </a:r>
            <a:r>
              <a:rPr lang="en-US" sz="4000" dirty="0" err="1"/>
              <a:t>jupyter</a:t>
            </a:r>
            <a:r>
              <a:rPr lang="en-US" sz="4000" dirty="0"/>
              <a:t> notebook”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93851D-2588-43BA-827A-25CDB8F58EB6}"/>
              </a:ext>
            </a:extLst>
          </p:cNvPr>
          <p:cNvCxnSpPr>
            <a:cxnSpLocks/>
          </p:cNvCxnSpPr>
          <p:nvPr/>
        </p:nvCxnSpPr>
        <p:spPr>
          <a:xfrm flipH="1" flipV="1">
            <a:off x="2408321" y="3055259"/>
            <a:ext cx="679873" cy="1773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10A66F53-C689-4F49-9474-16F71D704775}"/>
              </a:ext>
            </a:extLst>
          </p:cNvPr>
          <p:cNvSpPr txBox="1">
            <a:spLocks/>
          </p:cNvSpPr>
          <p:nvPr/>
        </p:nvSpPr>
        <p:spPr>
          <a:xfrm>
            <a:off x="1494529" y="4856597"/>
            <a:ext cx="5970932" cy="471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cs typeface="Arial" panose="020B0604020202020204" pitchFamily="34" charset="0"/>
              </a:rPr>
              <a:t>Added to start menu after installing Anaconda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AD6DD5-9F4B-4DEE-BFA1-2C564DA3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8</a:t>
            </a:fld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BFCF893-D80B-41A5-A465-A47A97CD1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B74BBE80-8D7E-441E-AAF9-C9C997BB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49262"/>
            <a:ext cx="11454063" cy="92876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Anaconda 3</a:t>
            </a:r>
          </a:p>
        </p:txBody>
      </p:sp>
    </p:spTree>
    <p:extLst>
      <p:ext uri="{BB962C8B-B14F-4D97-AF65-F5344CB8AC3E}">
        <p14:creationId xmlns:p14="http://schemas.microsoft.com/office/powerpoint/2010/main" val="278208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7F3357F-7D6A-4D00-9418-F685992DCE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37" t="7334" r="27250" b="46111"/>
          <a:stretch/>
        </p:blipFill>
        <p:spPr>
          <a:xfrm>
            <a:off x="330249" y="1398310"/>
            <a:ext cx="8610552" cy="486882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1F2925-9623-4968-B0E8-B8E08346F7C0}"/>
              </a:ext>
            </a:extLst>
          </p:cNvPr>
          <p:cNvCxnSpPr>
            <a:cxnSpLocks/>
          </p:cNvCxnSpPr>
          <p:nvPr/>
        </p:nvCxnSpPr>
        <p:spPr>
          <a:xfrm flipH="1">
            <a:off x="8153823" y="2529825"/>
            <a:ext cx="7696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>
            <a:extLst>
              <a:ext uri="{FF2B5EF4-FFF2-40B4-BE49-F238E27FC236}">
                <a16:creationId xmlns:a16="http://schemas.microsoft.com/office/drawing/2014/main" id="{481B8F93-BE2F-4DA8-8592-0E22F8B5DCC4}"/>
              </a:ext>
            </a:extLst>
          </p:cNvPr>
          <p:cNvSpPr txBox="1">
            <a:spLocks/>
          </p:cNvSpPr>
          <p:nvPr/>
        </p:nvSpPr>
        <p:spPr>
          <a:xfrm>
            <a:off x="8999947" y="2294034"/>
            <a:ext cx="3154071" cy="4715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cs typeface="Arial" panose="020B0604020202020204" pitchFamily="34" charset="0"/>
              </a:rPr>
              <a:t>Create a new notebook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CA07BE-B714-47F6-9E31-026EF08B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75FF8-E2F5-4CD8-9CDA-B30C4D876610}" type="slidenum">
              <a:rPr lang="en-US" smtClean="0"/>
              <a:t>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C2307DC-FBAC-4764-98BC-9A319DD721F9}"/>
              </a:ext>
            </a:extLst>
          </p:cNvPr>
          <p:cNvSpPr txBox="1">
            <a:spLocks/>
          </p:cNvSpPr>
          <p:nvPr/>
        </p:nvSpPr>
        <p:spPr>
          <a:xfrm>
            <a:off x="9000369" y="3142873"/>
            <a:ext cx="3323883" cy="1653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You can also use </a:t>
            </a:r>
            <a:r>
              <a:rPr lang="en-US" sz="2400" dirty="0" err="1">
                <a:solidFill>
                  <a:srgbClr val="FF0000"/>
                </a:solidFill>
                <a:cs typeface="Arial" panose="020B0604020202020204" pitchFamily="34" charset="0"/>
              </a:rPr>
              <a:t>Jupyter</a:t>
            </a:r>
            <a:r>
              <a:rPr 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 Navigator to load .</a:t>
            </a:r>
            <a:r>
              <a:rPr lang="en-US" sz="2400" dirty="0" err="1">
                <a:solidFill>
                  <a:srgbClr val="FF0000"/>
                </a:solidFill>
                <a:cs typeface="Arial" panose="020B0604020202020204" pitchFamily="34" charset="0"/>
              </a:rPr>
              <a:t>ipynb</a:t>
            </a:r>
            <a:r>
              <a:rPr 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 notebook files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B69C04-9D2B-42A7-A923-74C37022B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9" y="286187"/>
            <a:ext cx="526807" cy="63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E44D54BF-22F5-4CC3-9FEA-B9334FB3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8" y="149262"/>
            <a:ext cx="11454063" cy="92876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Setting up Anaconda 3</a:t>
            </a:r>
          </a:p>
        </p:txBody>
      </p:sp>
    </p:spTree>
    <p:extLst>
      <p:ext uri="{BB962C8B-B14F-4D97-AF65-F5344CB8AC3E}">
        <p14:creationId xmlns:p14="http://schemas.microsoft.com/office/powerpoint/2010/main" val="636509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</TotalTime>
  <Words>2454</Words>
  <Application>Microsoft Macintosh PowerPoint</Application>
  <PresentationFormat>宽屏</PresentationFormat>
  <Paragraphs>954</Paragraphs>
  <Slides>78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4" baseType="lpstr">
      <vt:lpstr>Abadi Extra Light</vt:lpstr>
      <vt:lpstr>Arial</vt:lpstr>
      <vt:lpstr>Calibri</vt:lpstr>
      <vt:lpstr>Calibri Light</vt:lpstr>
      <vt:lpstr>Cambria Math</vt:lpstr>
      <vt:lpstr>Office Theme</vt:lpstr>
      <vt:lpstr>PowerPoint 演示文稿</vt:lpstr>
      <vt:lpstr>OUTLINE</vt:lpstr>
      <vt:lpstr>PART 1: GETTING STARTED Python Environment Setup</vt:lpstr>
      <vt:lpstr>Python Environment Setup</vt:lpstr>
      <vt:lpstr>Python Environment Options</vt:lpstr>
      <vt:lpstr>PowerPoint 演示文稿</vt:lpstr>
      <vt:lpstr>PowerPoint 演示文稿</vt:lpstr>
      <vt:lpstr>Setting up Anaconda 3</vt:lpstr>
      <vt:lpstr>Setting up Anaconda 3</vt:lpstr>
      <vt:lpstr>Jupyter Notebook</vt:lpstr>
      <vt:lpstr>Google Colaboratory</vt:lpstr>
      <vt:lpstr>Setting up Google Colaboratory</vt:lpstr>
      <vt:lpstr>Setting up Google Colaboratory</vt:lpstr>
      <vt:lpstr>Code vs Markdown Cell</vt:lpstr>
      <vt:lpstr>PART 2: PYTHON BASICS Python Data Types and Variables Operators in Python Conditionals, Loops, Functions</vt:lpstr>
      <vt:lpstr>Python Data Types and Variables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Operators in Python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Conditionals, Loops,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 3: NUMPY AND PLOTTING Introduction to NumPy Plotting with Matplotlib</vt:lpstr>
      <vt:lpstr>Introduction to NumPy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Plotting with Matplotlib</vt:lpstr>
      <vt:lpstr>PowerPoint 演示文稿</vt:lpstr>
      <vt:lpstr>PowerPoint 演示文稿</vt:lpstr>
      <vt:lpstr>PowerPoint 演示文稿</vt:lpstr>
      <vt:lpstr>PowerPoint 演示文稿</vt:lpstr>
      <vt:lpstr>LAB 1 SUPPLEMENTARY:  BASIC DEBUGGING WITH PYTHON General Tips on Minimizing Errors Debugging with ‘print’ Debugging with PDB Using Google/Stack Overflow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Jimin Kim</dc:creator>
  <cp:lastModifiedBy>Microsoft Office User</cp:lastModifiedBy>
  <cp:revision>258</cp:revision>
  <dcterms:created xsi:type="dcterms:W3CDTF">2022-03-09T02:38:51Z</dcterms:created>
  <dcterms:modified xsi:type="dcterms:W3CDTF">2022-03-27T00:55:38Z</dcterms:modified>
</cp:coreProperties>
</file>